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29" r:id="rId2"/>
    <p:sldId id="330" r:id="rId3"/>
    <p:sldId id="368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6" r:id="rId15"/>
    <p:sldId id="347" r:id="rId16"/>
    <p:sldId id="369" r:id="rId17"/>
    <p:sldId id="332" r:id="rId18"/>
    <p:sldId id="331" r:id="rId19"/>
    <p:sldId id="370" r:id="rId20"/>
    <p:sldId id="348" r:id="rId21"/>
    <p:sldId id="343" r:id="rId22"/>
    <p:sldId id="344" r:id="rId23"/>
    <p:sldId id="345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6" r:id="rId36"/>
    <p:sldId id="360" r:id="rId37"/>
    <p:sldId id="361" r:id="rId38"/>
    <p:sldId id="362" r:id="rId39"/>
    <p:sldId id="364" r:id="rId40"/>
    <p:sldId id="363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087C-3408-4C4C-B740-187176F58A1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6D96-A95C-4060-9100-6B49517D0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3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0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10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9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6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5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2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2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1BBA-B7EC-40F7-B0CB-F9DCCEB8E967}" type="datetimeFigureOut">
              <a:rPr lang="pt-BR" smtClean="0"/>
              <a:t>15/03/2014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3F52-0B2A-4B97-A7FD-FD8DB050B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9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mformiga@cnpq.b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3" y="-18132"/>
            <a:ext cx="9154863" cy="322897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865" y="3228107"/>
            <a:ext cx="9133136" cy="9890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INTERNACIONALIZAÇÃO E SEUS IMPACTOS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endParaRPr lang="pt-BR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0863" y="4005064"/>
            <a:ext cx="9165727" cy="3960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Fórum de Coordenadores de Programas de Pós Graduação em Ciência da Computação</a:t>
            </a:r>
            <a:endParaRPr lang="pt-BR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13757" y="4869160"/>
            <a:ext cx="1726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Marcos Formiga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MCTI-ASSIN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UnB-CEAM</a:t>
            </a:r>
            <a:endParaRPr lang="pt-BR" altLang="pt-BR" sz="16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endParaRPr lang="pt-BR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33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rleao\Desktop\Internacionalização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463"/>
            <a:ext cx="9153525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rleao\Desktop\Internacionalização\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rleao\Desktop\Internacionalização\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4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rleao\Desktop\Internacionalização\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rleao\Desktop\Internacionalização\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graphicFrame>
        <p:nvGraphicFramePr>
          <p:cNvPr id="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95899"/>
              </p:ext>
            </p:extLst>
          </p:nvPr>
        </p:nvGraphicFramePr>
        <p:xfrm>
          <a:off x="107504" y="947092"/>
          <a:ext cx="4604321" cy="4887911"/>
        </p:xfrm>
        <a:graphic>
          <a:graphicData uri="http://schemas.openxmlformats.org/drawingml/2006/table">
            <a:tbl>
              <a:tblPr/>
              <a:tblGrid>
                <a:gridCol w="1024079"/>
                <a:gridCol w="1243408"/>
                <a:gridCol w="1374039"/>
                <a:gridCol w="962795"/>
              </a:tblGrid>
              <a:tr h="63027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Posição</a:t>
                      </a:r>
                    </a:p>
                  </a:txBody>
                  <a:tcPr marL="81276" marR="177792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Língua</a:t>
                      </a:r>
                    </a:p>
                  </a:txBody>
                  <a:tcPr marL="81276" marR="177792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Usuários Internet</a:t>
                      </a:r>
                    </a:p>
                  </a:txBody>
                  <a:tcPr marL="81276" marR="177792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% total</a:t>
                      </a:r>
                    </a:p>
                  </a:txBody>
                  <a:tcPr marL="81276" marR="177792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900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Inglês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536.564.837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27,5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63027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Chinês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(Mandar.)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444.948.013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22,6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69006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Espanhol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153.309.074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7,8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Japonês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99.143.700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5,3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Português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82.548.200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Alemão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75.158.584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Árabe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65.365.400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Francês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59.779.525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3,2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Russo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59.700.000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355621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Coreno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39.440.000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2,1</a:t>
                      </a:r>
                    </a:p>
                  </a:txBody>
                  <a:tcPr marL="81276" marR="81276" marT="40648" marB="40648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19"/>
            <a:ext cx="4438848" cy="49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USO DA INTERNET NO MUNDO</a:t>
            </a:r>
            <a:endParaRPr lang="pt-BR" altLang="pt-B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FNDCT – FUNDOS SETORIAIS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defRPr/>
            </a:pPr>
            <a:endParaRPr lang="pt-BR" altLang="pt-B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49713269"/>
              </p:ext>
            </p:extLst>
          </p:nvPr>
        </p:nvGraphicFramePr>
        <p:xfrm>
          <a:off x="467544" y="798783"/>
          <a:ext cx="79216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m de Bitmap" r:id="rId5" imgW="15228571" imgH="10142857" progId="PBrush">
                  <p:embed/>
                </p:oleObj>
              </mc:Choice>
              <mc:Fallback>
                <p:oleObj name="Imagem de Bitmap" r:id="rId5" imgW="15228571" imgH="10142857" progId="PBrush">
                  <p:embed/>
                  <p:pic>
                    <p:nvPicPr>
                      <p:cNvPr id="0" name="Object 22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98783"/>
                        <a:ext cx="792162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82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4864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14400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FNDCT – FUNDOS SETORIAIS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endParaRPr lang="pt-BR" altLang="pt-BR" sz="2800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pt-BR" altLang="pt-BR" sz="2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Marco Legal:</a:t>
            </a:r>
            <a:endParaRPr lang="pt-BR" altLang="pt-BR" sz="2800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70080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11.540</a:t>
            </a:r>
            <a:r>
              <a:rPr lang="pt-BR" dirty="0"/>
              <a:t>, DE 12 DE NOVEMBRO DE 2007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Dispõe sobre o Fundo Nacional de Desenvolvimento Científico e Tecnológico -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FNDCT; </a:t>
            </a:r>
            <a:r>
              <a:rPr lang="pt-BR" dirty="0"/>
              <a:t>altera o Decreto-Lei no 719, de 31 de julho de 1969, e a Lei no 9.478, de 6 de agosto de 1997; </a:t>
            </a:r>
            <a:endParaRPr lang="pt-BR" dirty="0"/>
          </a:p>
          <a:p>
            <a:endParaRPr lang="pt-BR" dirty="0" smtClean="0"/>
          </a:p>
          <a:p>
            <a:r>
              <a:rPr lang="pt-BR" dirty="0"/>
              <a:t>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 Setorial </a:t>
            </a:r>
            <a:r>
              <a:rPr lang="pt-BR" dirty="0"/>
              <a:t>criado em 1997, após a aprovação da Lei do Petróleo, e que iniciou sua operação em 1999. Entre 2000 e 2001 foram criados outros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Fundos Setoriais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Acesso à informação </a:t>
            </a:r>
            <a:r>
              <a:rPr lang="pt-BR" dirty="0" smtClean="0"/>
              <a:t>em vigor: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Civil da Internet </a:t>
            </a:r>
            <a:r>
              <a:rPr lang="pt-BR" dirty="0" smtClean="0"/>
              <a:t>(Votação travado no Congresso Nacional).</a:t>
            </a:r>
          </a:p>
          <a:p>
            <a:pPr marL="285750" indent="-285750">
              <a:buFontTx/>
              <a:buChar char="-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Código Nacional de C,T&amp; I</a:t>
            </a:r>
            <a:r>
              <a:rPr lang="pt-BR" dirty="0" smtClean="0"/>
              <a:t>(em discursão no Congresso).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Conferência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 de Governança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Brasil, abril de 2014.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504" y="5013176"/>
            <a:ext cx="8450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864" y="1196752"/>
            <a:ext cx="9133136" cy="4929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INTERNACIONALIZAÇÃO DA CIÊNCIA BRASILEIRA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FNDCT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– FUNDOS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SETORIAIS, CT INFO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TI MAIOR</a:t>
            </a: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TERCEIRA REVOLUÇÃO INDUSTRIAL E  A ECONOMIA DO CONHECIMENTO</a:t>
            </a:r>
          </a:p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CONCLUSÃO </a:t>
            </a:r>
            <a:endParaRPr lang="pt-BR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SUMARIO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83671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" y="0"/>
            <a:ext cx="9133136" cy="58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fcoelho\Desktop\MCTI-porte-empres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0"/>
            <a:ext cx="9105156" cy="58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fcoelho\Desktop\Formiga Imagens\timaior-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756443"/>
            <a:ext cx="5832648" cy="50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024" y="0"/>
            <a:ext cx="9127976" cy="539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PROGRAMA ESTRATÉGICO DE SOFTWARE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SERVIÇOS EM </a:t>
            </a: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TI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 descr="C:\Users\fcoelho\Desktop\start-up-bra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616624" cy="44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-1860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START-UP BRASIL</a:t>
            </a:r>
            <a:endParaRPr lang="pt-BR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864" y="685632"/>
            <a:ext cx="9133136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indent="-250825">
              <a:spcBef>
                <a:spcPct val="0"/>
              </a:spcBef>
            </a:pP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Meta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: acelerar 150 </a:t>
            </a:r>
            <a:r>
              <a:rPr lang="pt-BR" altLang="pt-BR" sz="20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start-ups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de software e serviços de TI, até 2014, sendo 25% de </a:t>
            </a:r>
            <a:r>
              <a:rPr lang="pt-BR" altLang="pt-BR" sz="20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start-ups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internacionais localizadas no brasil.</a:t>
            </a:r>
            <a:endParaRPr lang="en-US" altLang="pt-BR" sz="2000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980728"/>
            <a:ext cx="9143999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Brasil 52 milhões alunos educação básica;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53° lugar em uso computador por aluno (PISA-2010);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Desenvolvimento arquitetura referência para interoperabilidade aplicativos educacionais a qualquer sistema operacional;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Integração conteúdos digitais diversos  portais  domínio  público  (banco  internacional  objetos  educacionais, coleção educadores, portal professor etc.), com e-books portáveis em qualquer sistema operacional;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Desenvolvimento aplicativos (</a:t>
            </a:r>
            <a:r>
              <a:rPr lang="pt-BR" sz="23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apps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 e plataformas educacionais foco em redes sociais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pt-BR" sz="23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gamificadas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” (</a:t>
            </a:r>
            <a:r>
              <a:rPr lang="pt-BR" sz="2300" i="1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edutainment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Desenvolvimento de plataformas para EAD e gestão educacional;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Construção jogos digitais interativos e lúdicos para despertar vocacional alunos de exatas/computação.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" y="12701"/>
            <a:ext cx="9143999" cy="752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MERCADO SOFTWARE EDUCAÇÃO</a:t>
            </a:r>
            <a:endParaRPr lang="en-US" altLang="pt-B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69269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" y="1"/>
            <a:ext cx="9154863" cy="118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MOBILIDADE, INTERNET </a:t>
            </a:r>
            <a:r>
              <a:rPr lang="pt-BR" altLang="pt-B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</a:t>
            </a:r>
            <a:r>
              <a:rPr lang="pt-BR" alt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JOGOS DIGITAIS </a:t>
            </a:r>
            <a:r>
              <a:rPr lang="pt-BR" alt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(Games)</a:t>
            </a:r>
            <a:endParaRPr lang="en-US" altLang="pt-BR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" y="1247081"/>
            <a:ext cx="9143999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Brasil: N° smartphones  (acesso  internet) cresceu  84%  em 2011. Banda larga móvel (3G) + 50 mi, estimativa  124  milhões até 2014;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Domicílios conectados 38% (2011); 46,5%  (77,7mi +10 anos) acesso Internet;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Primeiros lugares internacionais usuários redes sociais, sites relacionamento e </a:t>
            </a:r>
            <a:r>
              <a:rPr lang="pt-BR" sz="23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microblogs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Indústria mundial jogos digitais (games) receita global US$ 65 bilhões (2010). Estimativa US$ 80 bilhões (2014);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Indústria cinema receita US$ 31,8 bi (2010). Investimento 3a4 vezes maiores que indústria de games;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Brasil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M</a:t>
            </a:r>
            <a:r>
              <a:rPr lang="pt-BR" sz="23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ercado</a:t>
            </a:r>
            <a:r>
              <a:rPr lang="pt-BR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games R$ 478 mi (2010) potencial R$ 799 mi (2014). Apenas 0,15% mercado mundial jogos eletrônicos.</a:t>
            </a:r>
          </a:p>
          <a:p>
            <a:pPr>
              <a:lnSpc>
                <a:spcPct val="80000"/>
              </a:lnSpc>
              <a:defRPr/>
            </a:pPr>
            <a:endParaRPr lang="en-US" sz="23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1180307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" y="0"/>
            <a:ext cx="9154865" cy="75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EDUCAÇÃO BRASIL MAIS </a:t>
            </a: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TI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83671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4403" y="1268760"/>
            <a:ext cx="9143999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Estruturado três eixos formação profissional: Conhecimento, Capacitação e Oportunidades</a:t>
            </a:r>
          </a:p>
          <a:p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Foco construir  grande  plataforma  relacionamento  digital  estudantes  e  profissionais  TI</a:t>
            </a:r>
          </a:p>
          <a:p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Meta capacitar 50 mil novos profissionais até 2014, e atingir 900mil, em 2022</a:t>
            </a: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2" descr="I:\Users\WOLF\Documents\PrintScreen Files\ScreenShot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4" y="836712"/>
            <a:ext cx="9131300" cy="504056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914216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POLOS INTERNACIONAIS</a:t>
            </a:r>
            <a:endParaRPr lang="en-US" altLang="pt-BR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631901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2" descr="I:\Users\WOLF\Documents\PrintScreen Files\ScreenShot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4704"/>
            <a:ext cx="9144000" cy="505058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 Maior: Resumo Ações e Impacto</a:t>
            </a:r>
            <a:endParaRPr lang="en-US" altLang="pt-BR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631901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08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CENÁRIO MUNDIAL – 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COMO O BRASIL </a:t>
            </a:r>
            <a:r>
              <a:rPr lang="pt-BR" alt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VISTO DE FORA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95536" y="1082378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6700"/>
            <a:ext cx="2584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450976"/>
            <a:ext cx="3312368" cy="392271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06960"/>
            <a:ext cx="2455862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83671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rleao\Pictures\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612" y="1052736"/>
            <a:ext cx="6912768" cy="41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864" y="-14064"/>
            <a:ext cx="9133136" cy="7067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INTERNACIONALIZAÇÃO DA CIÊNCIA BRASILEIRA</a:t>
            </a:r>
            <a:endParaRPr lang="pt-BR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8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" y="2354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TERCEIRA REVOLUÇÃO INDUSTRIAL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87524" y="61610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115355"/>
            <a:ext cx="9154863" cy="4711041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5900"/>
            <a:r>
              <a:rPr lang="pt-BR" altLang="pt-BR" sz="2500" b="1" i="1" dirty="0" smtClean="0">
                <a:solidFill>
                  <a:schemeClr val="tx2">
                    <a:lumMod val="75000"/>
                  </a:schemeClr>
                </a:solidFill>
              </a:rPr>
              <a:t>1ª Inglaterra </a:t>
            </a:r>
            <a:r>
              <a:rPr lang="pt-BR" altLang="pt-BR" sz="2500" b="1" dirty="0" smtClean="0">
                <a:solidFill>
                  <a:schemeClr val="tx2">
                    <a:lumMod val="75000"/>
                  </a:schemeClr>
                </a:solidFill>
              </a:rPr>
              <a:t>fim Sec. XVIII – Mecanização indústria têxtil</a:t>
            </a:r>
          </a:p>
          <a:p>
            <a:pPr indent="-215900"/>
            <a:r>
              <a:rPr lang="pt-BR" altLang="pt-BR" sz="2500" b="1" i="1" dirty="0" smtClean="0">
                <a:solidFill>
                  <a:schemeClr val="tx2">
                    <a:lumMod val="75000"/>
                  </a:schemeClr>
                </a:solidFill>
              </a:rPr>
              <a:t>2ª EUA </a:t>
            </a:r>
            <a:r>
              <a:rPr lang="pt-BR" altLang="pt-BR" sz="2500" b="1" dirty="0" smtClean="0">
                <a:solidFill>
                  <a:schemeClr val="tx2">
                    <a:lumMod val="75000"/>
                  </a:schemeClr>
                </a:solidFill>
              </a:rPr>
              <a:t>início Sec. XX – Linha montagem em série</a:t>
            </a:r>
          </a:p>
          <a:p>
            <a:pPr indent="-215900"/>
            <a:r>
              <a:rPr lang="pt-BR" altLang="pt-BR" sz="2500" b="1" dirty="0" smtClean="0">
                <a:solidFill>
                  <a:schemeClr val="tx2">
                    <a:lumMod val="75000"/>
                  </a:schemeClr>
                </a:solidFill>
              </a:rPr>
              <a:t>3ª Movimento global Sec. XXI –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Manufatura digitalizada</a:t>
            </a:r>
            <a:r>
              <a:rPr lang="en-US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aditiva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Fábricas menores com menos empregados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Retorno do trabalho aos países ricos incumbentes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Uso de novos materiais: fibra carbono (substituição aço e alumínio)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Manufatura social: comunidades oferecem impressão 3D e outros serviços online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Maior poder às pequenas e médias empresas. Será mais fácil lançar novos produtos</a:t>
            </a:r>
          </a:p>
          <a:p>
            <a:pPr lvl="1"/>
            <a:r>
              <a:rPr lang="pt-BR" altLang="pt-BR" sz="2200" dirty="0" smtClean="0">
                <a:solidFill>
                  <a:schemeClr val="tx2">
                    <a:lumMod val="75000"/>
                  </a:schemeClr>
                </a:solidFill>
              </a:rPr>
              <a:t> Automação: pessoas e robôs se unem para fabricar produtos de novas formas</a:t>
            </a:r>
            <a:endParaRPr lang="en-US" altLang="pt-B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427163"/>
            <a:ext cx="9144000" cy="5430837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pt-BR" altLang="pt-BR" sz="2600" dirty="0" smtClean="0">
                <a:solidFill>
                  <a:schemeClr val="tx2">
                    <a:lumMod val="75000"/>
                  </a:schemeClr>
                </a:solidFill>
              </a:rPr>
              <a:t>1ª </a:t>
            </a:r>
            <a:r>
              <a:rPr lang="pt-BR" altLang="pt-BR" sz="2600" b="1" dirty="0" smtClean="0">
                <a:solidFill>
                  <a:schemeClr val="tx2">
                    <a:lumMod val="75000"/>
                  </a:schemeClr>
                </a:solidFill>
              </a:rPr>
              <a:t>Transformação Estrutural</a:t>
            </a:r>
            <a:r>
              <a:rPr lang="pt-BR" altLang="pt-BR" sz="2600" dirty="0" smtClean="0">
                <a:solidFill>
                  <a:schemeClr val="tx2">
                    <a:lumMod val="75000"/>
                  </a:schemeClr>
                </a:solidFill>
              </a:rPr>
              <a:t>: forma simples e rápida de avanço </a:t>
            </a:r>
          </a:p>
          <a:p>
            <a:pPr lvl="1"/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Processo de deslocar recursos humanos dos setores de baixa produtividade, como agricultura e serviços para atividades modernas, tipicamente na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industria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2600" dirty="0" smtClean="0">
                <a:solidFill>
                  <a:schemeClr val="tx2">
                    <a:lumMod val="75000"/>
                  </a:schemeClr>
                </a:solidFill>
              </a:rPr>
              <a:t>2ª </a:t>
            </a:r>
            <a:r>
              <a:rPr lang="pt-BR" altLang="pt-BR" sz="2600" b="1" dirty="0" smtClean="0">
                <a:solidFill>
                  <a:schemeClr val="tx2">
                    <a:lumMod val="75000"/>
                  </a:schemeClr>
                </a:solidFill>
              </a:rPr>
              <a:t>Condições Fundamentais</a:t>
            </a:r>
            <a:r>
              <a:rPr lang="pt-BR" altLang="pt-BR" sz="2600" dirty="0" smtClean="0">
                <a:solidFill>
                  <a:schemeClr val="tx2">
                    <a:lumMod val="75000"/>
                  </a:schemeClr>
                </a:solidFill>
              </a:rPr>
              <a:t>: mais dispendiosa e demorada</a:t>
            </a:r>
          </a:p>
          <a:p>
            <a:pPr lvl="1">
              <a:buFontTx/>
              <a:buChar char="-"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Processo de acumular um amplo conjunto de capacidades em formar capital humano e fortalecer a efetividade das instituições nacionais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</a:rPr>
              <a:t>I- Apud. Dani </a:t>
            </a:r>
            <a:r>
              <a:rPr lang="pt-BR" altLang="pt-BR" sz="1600" dirty="0" err="1" smtClean="0">
                <a:solidFill>
                  <a:schemeClr val="tx2">
                    <a:lumMod val="75000"/>
                  </a:schemeClr>
                </a:solidFill>
              </a:rPr>
              <a:t>Rodrik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</a:rPr>
              <a:t> – U Harvard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" y="-10532"/>
            <a:ext cx="91440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CRESCIMENTO NO </a:t>
            </a:r>
            <a:r>
              <a:rPr lang="pt-BR" alt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</a:t>
            </a:r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ONGO</a:t>
            </a:r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PRAZO: DUAS DINÂMICAS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125135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979453"/>
            <a:ext cx="9144000" cy="16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6" descr="C:\Users\rleao\Pictures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62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SUPERAR A 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ARMADILHA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RENDA MÉDIA 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 Países que ultrapassaram a armadilha classificados como ricos</a:t>
            </a:r>
            <a:endParaRPr lang="pt-BR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87524" y="928792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/>
          </p:cNvSpPr>
          <p:nvPr/>
        </p:nvSpPr>
        <p:spPr>
          <a:xfrm>
            <a:off x="1" y="950912"/>
            <a:ext cx="9143999" cy="502854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1) Abertura Comercial –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exemplo: Taiwan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			- exportações com alto teor tecnológico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integração as cadeias globais.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2) Infraestrutura Tecnológica –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exemplo: Coreia do Sul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Plano Estratégico de Tecnologia da Informação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Rede Banda Larga de qualidade a baixo preço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3) Inovação e Empreendedorismo –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exemplo: Israel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Produção de Patentes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Inovação </a:t>
            </a:r>
            <a:r>
              <a:rPr lang="pt-BR" alt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disruptiva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ou radical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Alto investimento em P&amp;D</a:t>
            </a:r>
            <a:endParaRPr lang="pt-BR" altLang="pt-BR" sz="1600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-</a:t>
            </a:r>
            <a:r>
              <a:rPr lang="pt-BR" alt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Universidades Empreendedoras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4) Educação Superior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–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exemplo: Japão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- 20 % dos jovens Japoneses se formam em engenharia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relação entre produtividade e formação de engenheiros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5) Instituições Sólidas –</a:t>
            </a:r>
            <a:r>
              <a:rPr lang="pt-BR" altLang="pt-BR" sz="18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exemplo: Escandinávia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pt-BR" alt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			- países menor renda podem competir em bens manufaturados, mas não conseguem instituições sólidas como as suecas </a:t>
            </a: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0" y="1146175"/>
            <a:ext cx="9143999" cy="499745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“Economia da Abundância: </a:t>
            </a:r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Baseada no conhecimento que se renova constantemente, não se esgota e se multiplica com o uso”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Em contraposição à tradicional </a:t>
            </a:r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Economia da Escassez </a:t>
            </a:r>
            <a:r>
              <a:rPr lang="pt-BR" altLang="pt-BR" sz="3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determinada pela finitude dos recursos naturais</a:t>
            </a:r>
            <a:endParaRPr lang="pt-BR" altLang="pt-BR" sz="3600" b="1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 </a:t>
            </a:r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NOVO CICLO DE DESENVOLVIMENTO </a:t>
            </a:r>
            <a:endParaRPr lang="pt-BR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764704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ESTÁGIOS DA ECONÔMIA DIGITAL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/>
            </a:r>
            <a:b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Índice construído pela </a:t>
            </a:r>
            <a:r>
              <a:rPr lang="pt-BR" altLang="pt-BR" sz="24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Booz</a:t>
            </a:r>
            <a:r>
              <a:rPr lang="pt-BR" altLang="pt-BR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pt-BR" altLang="pt-BR" sz="24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Company</a:t>
            </a:r>
            <a:r>
              <a:rPr lang="pt-BR" altLang="pt-BR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/2013 </a:t>
            </a:r>
            <a:endParaRPr lang="pt-B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22376"/>
            <a:ext cx="9154863" cy="45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Indicadores:</a:t>
            </a:r>
          </a:p>
          <a:p>
            <a:pPr marL="252000" indent="-25200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Qualidade nos serviços digitais</a:t>
            </a:r>
          </a:p>
          <a:p>
            <a:pPr marL="252000" indent="-25200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Quantidade de engenheiros</a:t>
            </a:r>
          </a:p>
          <a:p>
            <a:pPr marL="252000" indent="-252000" eaLnBrk="1" hangingPunct="1">
              <a:spcBef>
                <a:spcPts val="600"/>
              </a:spcBef>
              <a:spcAft>
                <a:spcPts val="1200"/>
              </a:spcAft>
              <a:buFontTx/>
              <a:buAutoNum type="alphaLcParenR"/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Transparência do Governo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Estágios: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1º Limitado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(54 países)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– Educação Superior e Infraestrutura Tecnológica Limitada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Ex: Angola, Nicarágua e Iêmen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2º Emergente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(62 países)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Infraestrutura Tecnológica e Educacional Satisfatórias Problema de qualidade e preço dos serviços digitais.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Ex: Brasil (68º lugar), China e África do Sul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3º Transitório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(42 países) –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Precisam avançar em serviços de TI e governo eletrônico.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Ex: México, Colômbia e Malásia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4º Avançado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(21 países)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Educação Superior e Infraestrutura Tecnológica de qualidade e vanguarda em Governo Eletrônico.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Ex: Suécia, Coreia do Sul, Singapura e Estados Unidos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87524" y="1105794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2" descr="E:\FORMIGA-2013\APRESENTAÇÕES\MOO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14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25152" y="188640"/>
            <a:ext cx="916915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ECONÔMIA DA ABUNDÂNCIA: </a:t>
            </a:r>
            <a:r>
              <a:rPr lang="pt-BR" altLang="pt-BR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Breakthroughs</a:t>
            </a:r>
            <a:endParaRPr lang="en-US" altLang="pt-BR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74948" y="1340768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484784"/>
            <a:ext cx="9144000" cy="391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Biotecnologia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(Craig Venter)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Sequenciamento Genoma Humano (2000); criação vida sintética (2010); combustíveis baixo custo de nova alga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Internet das Coisas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Vinton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Cerf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reinvenção da indústria e da relação dos bens de consumo com os seres humanos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Digitalização da Manufatura 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impressoras 3D (Carl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Bass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e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Behrokh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Khoshnevis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 aplicações na medicina inimagináveis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Computação em nuvem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aplicativos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/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dados em servidores remotos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Singularidade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(Ray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Kurzweil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Superação da inteligência biológica pela inteligência artificial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Nanotecnologia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(Eric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Drexler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imenso potencial de aumentar o desempenho humano e o desenvolvimento sustentável dos materiais, água, energia e alimentos e livrar humanidade de doenças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BID DATA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–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Super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abundância de Dados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1600" b="1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MOOCs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–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Potencial de aprendizagem massiva, escalável, contínua e ubíqua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4" y="980728"/>
            <a:ext cx="9133136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6" name="Retângulo 5"/>
          <p:cNvSpPr/>
          <p:nvPr/>
        </p:nvSpPr>
        <p:spPr>
          <a:xfrm>
            <a:off x="-28129" y="15032"/>
            <a:ext cx="9172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OLHAR SOBRE O BRASIL!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73459" y="722918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3868" y="27980"/>
            <a:ext cx="6705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No AR, a EMBRAER com sua engenharia aeroespacial faz de nossos aviões o primeiro item na pauta de exportação.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Em TERRA, graças as pesquisas da EMBRAPA, o Brasil se tornou o maior celeiro mundial de alimentos.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No MAR, com a engenharia de petróleo em  “off-</a:t>
            </a:r>
            <a:r>
              <a:rPr lang="pt-BR" altLang="pt-BR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shore</a:t>
            </a: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”, a PETROBRÁS é capaz de explorar o </a:t>
            </a:r>
            <a:r>
              <a:rPr lang="pt-BR" altLang="pt-BR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Pré</a:t>
            </a:r>
            <a:r>
              <a:rPr lang="pt-BR" alt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-Sal a 5 mil metros de profundidade.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580"/>
            <a:ext cx="2062395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06" y="2204864"/>
            <a:ext cx="2014964" cy="134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617" y="3933056"/>
            <a:ext cx="1956823" cy="1433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10"/>
          <p:cNvSpPr>
            <a:spLocks noChangeArrowheads="1"/>
          </p:cNvSpPr>
          <p:nvPr/>
        </p:nvSpPr>
        <p:spPr bwMode="auto">
          <a:xfrm>
            <a:off x="-24532" y="517710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Conhecimento é a chave do desenvolvimento econômico e social. Parece não haver dúvida que a tecnologia molda o futuro. </a:t>
            </a:r>
          </a:p>
        </p:txBody>
      </p:sp>
    </p:spTree>
    <p:extLst>
      <p:ext uri="{BB962C8B-B14F-4D97-AF65-F5344CB8AC3E}">
        <p14:creationId xmlns:p14="http://schemas.microsoft.com/office/powerpoint/2010/main" val="25551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097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 COOPERAÇÃO À COLABORAÇÃO 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77737"/>
              </p:ext>
            </p:extLst>
          </p:nvPr>
        </p:nvGraphicFramePr>
        <p:xfrm>
          <a:off x="64617" y="1319881"/>
          <a:ext cx="9036494" cy="4414167"/>
        </p:xfrm>
        <a:graphic>
          <a:graphicData uri="http://schemas.openxmlformats.org/drawingml/2006/table">
            <a:tbl>
              <a:tblPr/>
              <a:tblGrid>
                <a:gridCol w="2985972"/>
                <a:gridCol w="3064550"/>
                <a:gridCol w="2985972"/>
              </a:tblGrid>
              <a:tr h="382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COOPERAÇÃO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COORDENAÇÃO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COLABORAÇÃO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18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Curto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 Relações informais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Nenhuma missão claramente definida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Sem estrutura definida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Sem esforço de planejamento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Parceiros compartilham informações sobre o projeto à disposição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Indivíduos mantém a autoridade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Os recursos são mantidos separadamente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Sem risco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-Intensidade baixa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Longo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Relações mais formais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Missão compreendida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Maior foco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Algum planejamento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Canais abertos de comunicação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Autoridade ainda mantida por indivíduos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Recursos e recompensas são compartilhados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Poder pode ser um problema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Intensidade relativa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Longo prazo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Relações mais difusas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Comprometimento com uma missão comum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Resulta em uma nova estrutura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 Planejamento abrangente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 Canais de comunicação bem definidos em todos os níveis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- Estrutura colaborativa determina autoridade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 - Recursos são compartilhados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 - Maior risco: poder é uma questão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orbel" panose="020B0503020204020204" pitchFamily="34" charset="0"/>
                          <a:cs typeface="Times New Roman" panose="02020603050405020304" pitchFamily="18" charset="0"/>
                        </a:rPr>
                        <a:t> - Intensidade alta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287523" y="718865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11760" y="4293096"/>
            <a:ext cx="396044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OBRIGADO PELA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ATENÇÃO!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Marcos Formiga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hlinkClick r:id="rId2"/>
              </a:rPr>
              <a:t>mformiga@cnpq.br</a:t>
            </a:r>
            <a:r>
              <a:rPr lang="pt-BR" altLang="pt-BR" sz="2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formiga@unb.br</a:t>
            </a:r>
            <a:endParaRPr lang="pt-BR" altLang="pt-BR" sz="24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7260" y="2852936"/>
            <a:ext cx="72247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“Prefiro os sonhos do futuro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à história do passado”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				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Thomas Jefferson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-31882"/>
            <a:ext cx="5400600" cy="27985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513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PANORAMA DA COOPERAÇÃO BRASILEIRA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graphicFrame>
        <p:nvGraphicFramePr>
          <p:cNvPr id="2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4831725"/>
              </p:ext>
            </p:extLst>
          </p:nvPr>
        </p:nvGraphicFramePr>
        <p:xfrm>
          <a:off x="17288" y="836712"/>
          <a:ext cx="9126712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áfico" r:id="rId5" imgW="8472600" imgH="3963240" progId="Excel.Chart.8">
                  <p:embed/>
                </p:oleObj>
              </mc:Choice>
              <mc:Fallback>
                <p:oleObj name="Gráfico" r:id="rId5" imgW="8472600" imgH="3963240" progId="Excel.Chart.8">
                  <p:embed/>
                  <p:pic>
                    <p:nvPicPr>
                      <p:cNvPr id="0" name="Objeto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8" y="836712"/>
                        <a:ext cx="9126712" cy="384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0" y="4797152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b="1" dirty="0">
                <a:latin typeface="Corbel" panose="020B0503020204020204" pitchFamily="34" charset="0"/>
              </a:rPr>
              <a:t>Volume total investido na CBDI nos últimos cinco anos foi </a:t>
            </a:r>
            <a:r>
              <a:rPr lang="pt-BR" altLang="pt-BR" sz="1600" b="1" dirty="0" smtClean="0">
                <a:latin typeface="Corbel" panose="020B0503020204020204" pitchFamily="34" charset="0"/>
              </a:rPr>
              <a:t>de </a:t>
            </a:r>
            <a:r>
              <a:rPr lang="pt-BR" altLang="pt-BR" sz="1400" b="1" dirty="0" smtClean="0">
                <a:latin typeface="+mj-lt"/>
              </a:rPr>
              <a:t>R</a:t>
            </a:r>
            <a:r>
              <a:rPr lang="pt-BR" altLang="pt-BR" sz="1400" b="1" dirty="0">
                <a:latin typeface="+mj-lt"/>
              </a:rPr>
              <a:t>$ 2.898.526.873,49 </a:t>
            </a:r>
            <a:r>
              <a:rPr lang="pt-BR" altLang="pt-BR" sz="1600" b="1" dirty="0">
                <a:latin typeface="Corbel" panose="020B0503020204020204" pitchFamily="34" charset="0"/>
              </a:rPr>
              <a:t>(valores correntes)</a:t>
            </a:r>
            <a:endParaRPr lang="pt-BR" altLang="pt-BR" sz="1600" dirty="0">
              <a:latin typeface="Corbel" panose="020B0503020204020204" pitchFamily="34" charset="0"/>
            </a:endParaRP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3890491" y="5583508"/>
            <a:ext cx="52657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 b="1" dirty="0">
                <a:latin typeface="Trebuchet MS" pitchFamily="34" charset="0"/>
              </a:rPr>
              <a:t>Fonte: IPEA - Cooperação Brasileira para o Desenvolvimento Internacional 2005-2009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Arial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87523" y="718865"/>
            <a:ext cx="856895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0"/>
            <a:ext cx="9143999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EVOLUÇÃO DA MOBILIDADE: PROFESSORES, ESTUDANTES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INSTITUIÇÕES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-24036" y="1412776"/>
            <a:ext cx="9168036" cy="4680297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Idade Média: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Troca de correspondências entre professores e cientistas de países diferentes.</a:t>
            </a: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Renascimento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Visitas de pequenas temporadas a colegas no exterior.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Ex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Thomas Morus visita Erasmus em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Roterdam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Iluminismo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Expedições cientificas e artísticas a Regiões e Países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Ex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Humboldt á Amazônia.</a:t>
            </a: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Revolução Industrial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Inicio da </a:t>
            </a:r>
            <a:r>
              <a:rPr lang="pt-BR" altLang="pt-BR" sz="2400" u="sng" dirty="0" smtClean="0">
                <a:solidFill>
                  <a:schemeClr val="tx2">
                    <a:lumMod val="75000"/>
                  </a:schemeClr>
                </a:solidFill>
              </a:rPr>
              <a:t>mobilidade estudantil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por meio de bolsas de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estudos</a:t>
            </a: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Ex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Pedro Américo (bolsa de doutorado da Bélgica)</a:t>
            </a: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Virada do Sec. XX para XXI: </a:t>
            </a:r>
            <a:r>
              <a:rPr lang="pt-BR" altLang="pt-BR" sz="2400" u="sng" dirty="0" smtClean="0">
                <a:solidFill>
                  <a:schemeClr val="tx2">
                    <a:lumMod val="75000"/>
                  </a:schemeClr>
                </a:solidFill>
              </a:rPr>
              <a:t>Mobilidade institucional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, Universidades de classe mundial, criam unidade em outros continentes.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Ex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Insead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Singapura.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908720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6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INTERNACIONALIZAÇÃO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DA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EDUCAÇÃO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SUPERIOR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98388" y="106548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-46956" y="1165771"/>
            <a:ext cx="9211320" cy="4977854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Cooperação Internacional torna  Universidade menos provinciana, menos </a:t>
            </a:r>
            <a:r>
              <a:rPr lang="pt-BR" altLang="pt-BR" sz="1800" b="1" dirty="0" err="1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auto-centrada</a:t>
            </a: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</a:t>
            </a: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e menos deslumbrada com o sucesso </a:t>
            </a:r>
            <a:r>
              <a:rPr lang="pt-BR" altLang="pt-BR" sz="18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local.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Oportunidades</a:t>
            </a:r>
            <a:r>
              <a:rPr lang="pt-BR" altLang="pt-BR" sz="20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t-BR" altLang="pt-BR" sz="2000" b="1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marL="303213" lvl="1" indent="0">
              <a:lnSpc>
                <a:spcPct val="80000"/>
              </a:lnSpc>
              <a:buFontTx/>
              <a:buChar char="-"/>
            </a:pP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Mobilidade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complemento educacional para estudantes jovens todos níveis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em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país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diferente, e mobilidade de pesquisadores;</a:t>
            </a: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marL="303213" lvl="1" indent="0">
              <a:lnSpc>
                <a:spcPct val="80000"/>
              </a:lnSpc>
              <a:buFont typeface="Verdana" pitchFamily="34" charset="0"/>
              <a:buNone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marL="303213" lvl="1" indent="0">
              <a:lnSpc>
                <a:spcPct val="80000"/>
              </a:lnSpc>
              <a:buFontTx/>
              <a:buChar char="-"/>
            </a:pP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Diversificação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 agrega competências individuais-grupo de fertilização cruzada equipes pesquisa;</a:t>
            </a:r>
          </a:p>
          <a:p>
            <a:pPr marL="303213" lvl="1" indent="0">
              <a:lnSpc>
                <a:spcPct val="80000"/>
              </a:lnSpc>
              <a:buFontTx/>
              <a:buChar char="-"/>
            </a:pPr>
            <a:endParaRPr lang="pt-BR" altLang="pt-BR" sz="2400" dirty="0" smtClean="0">
              <a:solidFill>
                <a:schemeClr val="tx2">
                  <a:lumMod val="75000"/>
                </a:schemeClr>
              </a:solidFill>
              <a:latin typeface="Corbel" pitchFamily="34" charset="0"/>
            </a:endParaRPr>
          </a:p>
          <a:p>
            <a:pPr marL="303213" lvl="1" indent="0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-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Intercâmbio e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Comparabilidade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>manancial troca experiências aferição instrumentos e métodos avaliação resultados em todos campos universitários.</a:t>
            </a: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CRITÉRIOS PARA OFERTA DE EDUCAÇÃO INTERNACIONAL*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98388" y="1065486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2196" y="1230385"/>
            <a:ext cx="9144000" cy="435885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Estudantes advindos de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2 ou mais continentes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capazes de se comunicar com outros colegas e seus professores.</a:t>
            </a:r>
          </a:p>
          <a:p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Objetivo expresso por parte da instituição e dos seus professores em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atrair participantes internacionais.</a:t>
            </a: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Conteúdos dos cursos e pesquisa colaborativa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voltados para participantes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internacionais.</a:t>
            </a:r>
            <a:endParaRPr lang="pt-BR" alt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Suporte, estrutura e logística institucional e </a:t>
            </a:r>
            <a:r>
              <a:rPr lang="pt-BR" altLang="pt-BR" sz="2400" b="1" dirty="0" smtClean="0">
                <a:solidFill>
                  <a:schemeClr val="tx2">
                    <a:lumMod val="75000"/>
                  </a:schemeClr>
                </a:solidFill>
              </a:rPr>
              <a:t>tecnológica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para apoio ao estudantes e pesquisadores.</a:t>
            </a:r>
          </a:p>
          <a:p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Operação em escala com vários programas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inter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multi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pt-BR" altLang="pt-BR" sz="2400" dirty="0" err="1" smtClean="0">
                <a:solidFill>
                  <a:schemeClr val="tx2">
                    <a:lumMod val="75000"/>
                  </a:schemeClr>
                </a:solidFill>
              </a:rPr>
              <a:t>pluridisciplinares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 capazes de receber números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significativos </a:t>
            </a:r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</a:rPr>
              <a:t>de alunos e professores.</a:t>
            </a: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3954462" y="5538264"/>
            <a:ext cx="53399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*</a:t>
            </a:r>
            <a:r>
              <a:rPr lang="pt-BR" altLang="pt-BR" sz="12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Adapatado</a:t>
            </a:r>
            <a:r>
              <a:rPr lang="pt-BR" altLang="pt-BR" sz="1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por MF de 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“</a:t>
            </a:r>
            <a:r>
              <a:rPr lang="pt-BR" altLang="pt-BR" sz="12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Globaling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t-BR" altLang="pt-BR" sz="12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education</a:t>
            </a:r>
            <a:r>
              <a:rPr lang="pt-BR" altLang="pt-BR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”, </a:t>
            </a:r>
            <a:r>
              <a:rPr lang="pt-BR" altLang="pt-BR" sz="12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Mason, Robin. OU/1998.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39120"/>
          <a:stretch/>
        </p:blipFill>
        <p:spPr bwMode="auto">
          <a:xfrm>
            <a:off x="10864" y="5815283"/>
            <a:ext cx="9144000" cy="3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CARACTERÍSTICAS ATUAIS DA INTERNACIONALIZAÇÃO DA EDUCAÇÃO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-20588" y="1387451"/>
            <a:ext cx="9144000" cy="4756174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Grande desafio global da educação </a:t>
            </a:r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é </a:t>
            </a:r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 questão cultural (língua, costumes e tradições).</a:t>
            </a:r>
          </a:p>
          <a:p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 internacionalização da educação é uma solução e não um problema.</a:t>
            </a:r>
          </a:p>
          <a:p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As </a:t>
            </a:r>
            <a:r>
              <a:rPr lang="pt-BR" altLang="pt-BR" sz="3200" dirty="0" err="1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Tic’s</a:t>
            </a:r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constituem-se meios efetivos e eficientes para viabilizar a educação global.</a:t>
            </a:r>
          </a:p>
          <a:p>
            <a:r>
              <a:rPr lang="pt-BR" altLang="pt-BR" sz="3200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Crescente disponibilidade de organizações e programas de internacionalização.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98388" y="1124744"/>
            <a:ext cx="856895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1662</Words>
  <Application>Microsoft Office PowerPoint</Application>
  <PresentationFormat>Apresentação na tela (4:3)</PresentationFormat>
  <Paragraphs>246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Tema do Office</vt:lpstr>
      <vt:lpstr>Gráfico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Joelson</dc:creator>
  <cp:lastModifiedBy>Joelson</cp:lastModifiedBy>
  <cp:revision>38</cp:revision>
  <dcterms:created xsi:type="dcterms:W3CDTF">2014-03-14T18:24:01Z</dcterms:created>
  <dcterms:modified xsi:type="dcterms:W3CDTF">2014-03-15T17:46:24Z</dcterms:modified>
</cp:coreProperties>
</file>