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29" r:id="rId2"/>
    <p:sldId id="330" r:id="rId3"/>
    <p:sldId id="368" r:id="rId4"/>
    <p:sldId id="333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41" r:id="rId13"/>
    <p:sldId id="342" r:id="rId14"/>
    <p:sldId id="346" r:id="rId15"/>
    <p:sldId id="347" r:id="rId16"/>
    <p:sldId id="369" r:id="rId17"/>
    <p:sldId id="332" r:id="rId18"/>
    <p:sldId id="331" r:id="rId19"/>
    <p:sldId id="370" r:id="rId20"/>
    <p:sldId id="348" r:id="rId21"/>
    <p:sldId id="343" r:id="rId22"/>
    <p:sldId id="344" r:id="rId23"/>
    <p:sldId id="345" r:id="rId24"/>
    <p:sldId id="349" r:id="rId25"/>
    <p:sldId id="350" r:id="rId26"/>
    <p:sldId id="351" r:id="rId27"/>
    <p:sldId id="352" r:id="rId28"/>
    <p:sldId id="353" r:id="rId29"/>
    <p:sldId id="354" r:id="rId30"/>
    <p:sldId id="355" r:id="rId31"/>
    <p:sldId id="356" r:id="rId32"/>
    <p:sldId id="357" r:id="rId33"/>
    <p:sldId id="358" r:id="rId34"/>
    <p:sldId id="359" r:id="rId35"/>
    <p:sldId id="366" r:id="rId36"/>
    <p:sldId id="360" r:id="rId37"/>
    <p:sldId id="361" r:id="rId38"/>
    <p:sldId id="362" r:id="rId39"/>
    <p:sldId id="364" r:id="rId40"/>
    <p:sldId id="363" r:id="rId4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0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96087C-3408-4C4C-B740-187176F58A17}" type="datetimeFigureOut">
              <a:rPr lang="pt-BR" smtClean="0"/>
              <a:t>15/03/2014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E6D96-A95C-4060-9100-6B49517D04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8321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91BBA-B7EC-40F7-B0CB-F9DCCEB8E967}" type="datetimeFigureOut">
              <a:rPr lang="pt-BR" smtClean="0"/>
              <a:t>15/03/2014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C3F52-0B2A-4B97-A7FD-FD8DB050B6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2903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91BBA-B7EC-40F7-B0CB-F9DCCEB8E967}" type="datetimeFigureOut">
              <a:rPr lang="pt-BR" smtClean="0"/>
              <a:t>15/03/2014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C3F52-0B2A-4B97-A7FD-FD8DB050B6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155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91BBA-B7EC-40F7-B0CB-F9DCCEB8E967}" type="datetimeFigureOut">
              <a:rPr lang="pt-BR" smtClean="0"/>
              <a:t>15/03/2014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C3F52-0B2A-4B97-A7FD-FD8DB050B6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410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91BBA-B7EC-40F7-B0CB-F9DCCEB8E967}" type="datetimeFigureOut">
              <a:rPr lang="pt-BR" smtClean="0"/>
              <a:t>15/03/2014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C3F52-0B2A-4B97-A7FD-FD8DB050B6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199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91BBA-B7EC-40F7-B0CB-F9DCCEB8E967}" type="datetimeFigureOut">
              <a:rPr lang="pt-BR" smtClean="0"/>
              <a:t>15/03/2014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C3F52-0B2A-4B97-A7FD-FD8DB050B6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473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91BBA-B7EC-40F7-B0CB-F9DCCEB8E967}" type="datetimeFigureOut">
              <a:rPr lang="pt-BR" smtClean="0"/>
              <a:t>15/03/2014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C3F52-0B2A-4B97-A7FD-FD8DB050B6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754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91BBA-B7EC-40F7-B0CB-F9DCCEB8E967}" type="datetimeFigureOut">
              <a:rPr lang="pt-BR" smtClean="0"/>
              <a:t>15/03/2014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C3F52-0B2A-4B97-A7FD-FD8DB050B6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4163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91BBA-B7EC-40F7-B0CB-F9DCCEB8E967}" type="datetimeFigureOut">
              <a:rPr lang="pt-BR" smtClean="0"/>
              <a:t>15/03/2014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C3F52-0B2A-4B97-A7FD-FD8DB050B6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5571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91BBA-B7EC-40F7-B0CB-F9DCCEB8E967}" type="datetimeFigureOut">
              <a:rPr lang="pt-BR" smtClean="0"/>
              <a:t>15/03/2014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C3F52-0B2A-4B97-A7FD-FD8DB050B6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157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91BBA-B7EC-40F7-B0CB-F9DCCEB8E967}" type="datetimeFigureOut">
              <a:rPr lang="pt-BR" smtClean="0"/>
              <a:t>15/03/2014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C3F52-0B2A-4B97-A7FD-FD8DB050B6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225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91BBA-B7EC-40F7-B0CB-F9DCCEB8E967}" type="datetimeFigureOut">
              <a:rPr lang="pt-BR" smtClean="0"/>
              <a:t>15/03/2014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C3F52-0B2A-4B97-A7FD-FD8DB050B6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1280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91BBA-B7EC-40F7-B0CB-F9DCCEB8E967}" type="datetimeFigureOut">
              <a:rPr lang="pt-BR" smtClean="0"/>
              <a:t>15/03/2014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C3F52-0B2A-4B97-A7FD-FD8DB050B6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1799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mailto:mformiga@cnpq.br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63" y="-18132"/>
            <a:ext cx="9154863" cy="3228975"/>
          </a:xfrm>
          <a:prstGeom prst="rect">
            <a:avLst/>
          </a:prstGeom>
        </p:spPr>
      </p:pic>
      <p:sp>
        <p:nvSpPr>
          <p:cNvPr id="6" name="Subtítulo 2"/>
          <p:cNvSpPr txBox="1">
            <a:spLocks/>
          </p:cNvSpPr>
          <p:nvPr/>
        </p:nvSpPr>
        <p:spPr>
          <a:xfrm>
            <a:off x="10865" y="3228107"/>
            <a:ext cx="9133136" cy="98904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INTERNACIONALIZAÇÃO E SEUS IMPACTOS</a:t>
            </a:r>
            <a:r>
              <a:rPr lang="pt-BR" sz="1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 </a:t>
            </a:r>
            <a:endParaRPr lang="pt-BR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-10863" y="4005064"/>
            <a:ext cx="9165727" cy="3960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Fórum de Coordenadores de Programas de Pós Graduação em Ciência da Computação</a:t>
            </a:r>
            <a:endParaRPr lang="pt-BR" sz="1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113757" y="4869160"/>
            <a:ext cx="17261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Marcos Formiga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6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MCTI-ASSIN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6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UnB-CEAM</a:t>
            </a:r>
            <a:endParaRPr lang="pt-BR" altLang="pt-BR" sz="1600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endParaRPr lang="pt-BR" sz="1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6337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5" name="Picture 4" descr="C:\Users\rleao\Desktop\Internacionalização\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17463"/>
            <a:ext cx="9153525" cy="616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5" name="Picture 4" descr="C:\Users\rleao\Desktop\Internacionalização\2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5" name="Picture 4" descr="C:\Users\rleao\Desktop\Internacionalização\4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143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5" name="Picture 4" descr="C:\Users\rleao\Desktop\Internacionalização\3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5" name="Picture 4" descr="C:\Users\rleao\Desktop\Internacionalização\4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0"/>
            <a:ext cx="9155113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graphicFrame>
        <p:nvGraphicFramePr>
          <p:cNvPr id="5" name="Group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995899"/>
              </p:ext>
            </p:extLst>
          </p:nvPr>
        </p:nvGraphicFramePr>
        <p:xfrm>
          <a:off x="107504" y="947092"/>
          <a:ext cx="4604321" cy="4887911"/>
        </p:xfrm>
        <a:graphic>
          <a:graphicData uri="http://schemas.openxmlformats.org/drawingml/2006/table">
            <a:tbl>
              <a:tblPr/>
              <a:tblGrid>
                <a:gridCol w="1024079"/>
                <a:gridCol w="1243408"/>
                <a:gridCol w="1374039"/>
                <a:gridCol w="962795"/>
              </a:tblGrid>
              <a:tr h="630276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Posição</a:t>
                      </a:r>
                    </a:p>
                  </a:txBody>
                  <a:tcPr marL="81276" marR="177792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Língua</a:t>
                      </a:r>
                    </a:p>
                  </a:txBody>
                  <a:tcPr marL="81276" marR="177792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Usuários Internet</a:t>
                      </a:r>
                    </a:p>
                  </a:txBody>
                  <a:tcPr marL="81276" marR="177792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 % total</a:t>
                      </a:r>
                    </a:p>
                  </a:txBody>
                  <a:tcPr marL="81276" marR="177792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569006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Inglês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536.564.837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27,5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630276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Chinês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(Mandar.)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444.948.013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22,6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569006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3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Espanhol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153.309.074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7,8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55621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4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Japonês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99.143.700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5,3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55621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5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Português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82.548.200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4,3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55621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6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Alemão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75.158.584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4,0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55621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7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Árabe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65.365.400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3,3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55621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8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Francês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59.779.525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3,2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55621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9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Russo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59.700.000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2,5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355621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10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Coreno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39.440.000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fontAlgn="base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8000"/>
                        <a:buFontTx/>
                        <a:buNone/>
                        <a:tabLst/>
                      </a:pPr>
                      <a:r>
                        <a:rPr kumimoji="0" lang="pt-BR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2,1</a:t>
                      </a:r>
                    </a:p>
                  </a:txBody>
                  <a:tcPr marL="81276" marR="81276" marT="40648" marB="40648" anchor="ctr" horzOverflow="overflow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08719"/>
            <a:ext cx="4438848" cy="490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ítulo 2"/>
          <p:cNvSpPr txBox="1">
            <a:spLocks/>
          </p:cNvSpPr>
          <p:nvPr/>
        </p:nvSpPr>
        <p:spPr bwMode="auto">
          <a:xfrm>
            <a:off x="0" y="0"/>
            <a:ext cx="9144000" cy="487363"/>
          </a:xfrm>
          <a:prstGeom prst="rect">
            <a:avLst/>
          </a:prstGeo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altLang="pt-BR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USO DA INTERNET NO MUNDO</a:t>
            </a:r>
            <a:endParaRPr lang="pt-BR" altLang="pt-BR" sz="40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298388" y="692696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7" name="Título 2"/>
          <p:cNvSpPr txBox="1">
            <a:spLocks/>
          </p:cNvSpPr>
          <p:nvPr/>
        </p:nvSpPr>
        <p:spPr bwMode="auto">
          <a:xfrm>
            <a:off x="0" y="0"/>
            <a:ext cx="9144000" cy="487363"/>
          </a:xfrm>
          <a:prstGeom prst="rect">
            <a:avLst/>
          </a:prstGeo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FNDCT – FUNDOS SETORIAIS</a:t>
            </a:r>
            <a:endParaRPr lang="pt-BR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algn="ctr">
              <a:defRPr/>
            </a:pPr>
            <a:endParaRPr lang="pt-BR" altLang="pt-BR" sz="40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298388" y="692696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to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149713269"/>
              </p:ext>
            </p:extLst>
          </p:nvPr>
        </p:nvGraphicFramePr>
        <p:xfrm>
          <a:off x="467544" y="798783"/>
          <a:ext cx="7921625" cy="501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Imagem de Bitmap" r:id="rId5" imgW="15228571" imgH="10142857" progId="PBrush">
                  <p:embed/>
                </p:oleObj>
              </mc:Choice>
              <mc:Fallback>
                <p:oleObj name="Imagem de Bitmap" r:id="rId5" imgW="15228571" imgH="10142857" progId="PBrush">
                  <p:embed/>
                  <p:pic>
                    <p:nvPicPr>
                      <p:cNvPr id="0" name="Object 225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798783"/>
                        <a:ext cx="7921625" cy="501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0822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54864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7384"/>
            <a:ext cx="9144001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6" name="Título 2"/>
          <p:cNvSpPr txBox="1">
            <a:spLocks/>
          </p:cNvSpPr>
          <p:nvPr/>
        </p:nvSpPr>
        <p:spPr bwMode="auto">
          <a:xfrm>
            <a:off x="0" y="0"/>
            <a:ext cx="9144000" cy="487363"/>
          </a:xfrm>
          <a:prstGeom prst="rect">
            <a:avLst/>
          </a:prstGeo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FNDCT – FUNDOS SETORIAIS</a:t>
            </a:r>
            <a:endParaRPr lang="pt-BR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>
              <a:defRPr/>
            </a:pPr>
            <a:endParaRPr lang="pt-BR" altLang="pt-BR" sz="2800" b="1" dirty="0" smtClean="0">
              <a:solidFill>
                <a:schemeClr val="tx2">
                  <a:lumMod val="75000"/>
                </a:schemeClr>
              </a:solidFill>
              <a:latin typeface="Corbel" panose="020B0503020204020204" pitchFamily="34" charset="0"/>
            </a:endParaRPr>
          </a:p>
          <a:p>
            <a:pPr>
              <a:defRPr/>
            </a:pPr>
            <a:r>
              <a:rPr lang="pt-BR" altLang="pt-BR" sz="28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Marco Legal:</a:t>
            </a:r>
            <a:endParaRPr lang="pt-BR" altLang="pt-BR" sz="2800" b="1" dirty="0" smtClean="0">
              <a:solidFill>
                <a:schemeClr val="tx2">
                  <a:lumMod val="75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0" y="1700808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 Nº 11.540</a:t>
            </a:r>
            <a:r>
              <a:rPr lang="pt-BR" dirty="0"/>
              <a:t>, DE 12 DE NOVEMBRO DE 2007</a:t>
            </a:r>
            <a:r>
              <a:rPr lang="pt-BR" dirty="0" smtClean="0"/>
              <a:t>.</a:t>
            </a:r>
            <a:endParaRPr lang="pt-BR" dirty="0"/>
          </a:p>
          <a:p>
            <a:r>
              <a:rPr lang="pt-BR" dirty="0"/>
              <a:t>Dispõe sobre o Fundo Nacional de Desenvolvimento Científico e Tecnológico -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FNDCT; </a:t>
            </a:r>
            <a:r>
              <a:rPr lang="pt-BR" dirty="0"/>
              <a:t>altera o Decreto-Lei no 719, de 31 de julho de 1969, e a Lei no 9.478, de 6 de agosto de 1997; </a:t>
            </a:r>
            <a:endParaRPr lang="pt-BR" dirty="0"/>
          </a:p>
          <a:p>
            <a:endParaRPr lang="pt-BR" dirty="0" smtClean="0"/>
          </a:p>
          <a:p>
            <a:r>
              <a:rPr lang="pt-BR" dirty="0"/>
              <a:t>O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Fundo Setorial </a:t>
            </a:r>
            <a:r>
              <a:rPr lang="pt-BR" dirty="0"/>
              <a:t>criado em 1997, após a aprovação da Lei do Petróleo, e que iniciou sua operação em 1999. Entre 2000 e 2001 foram criados outros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Fundos Setoriais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pt-BR" dirty="0"/>
          </a:p>
          <a:p>
            <a:pPr marL="285750" indent="-285750">
              <a:buFontTx/>
              <a:buChar char="-"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 de Acesso à informação </a:t>
            </a:r>
            <a:r>
              <a:rPr lang="pt-BR" dirty="0" smtClean="0"/>
              <a:t>em vigor:</a:t>
            </a:r>
          </a:p>
          <a:p>
            <a:pPr marL="285750" indent="-285750">
              <a:buFontTx/>
              <a:buChar char="-"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Marco Civil da Internet </a:t>
            </a:r>
            <a:r>
              <a:rPr lang="pt-BR" dirty="0" smtClean="0"/>
              <a:t>(Votação travado no Congresso Nacional).</a:t>
            </a:r>
          </a:p>
          <a:p>
            <a:pPr marL="285750" indent="-285750">
              <a:buFontTx/>
              <a:buChar char="-"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do Código Nacional de C,T&amp; I</a:t>
            </a:r>
            <a:r>
              <a:rPr lang="pt-BR" dirty="0" smtClean="0"/>
              <a:t>(em discursão no Congresso).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endPara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Conferência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Internacional de Governança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 da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Brasil, abril de 2014.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9" name="Conector reto 8"/>
          <p:cNvCxnSpPr/>
          <p:nvPr/>
        </p:nvCxnSpPr>
        <p:spPr>
          <a:xfrm>
            <a:off x="298388" y="692696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107504" y="5013176"/>
            <a:ext cx="845007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09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10864" y="1196752"/>
            <a:ext cx="9133136" cy="492941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- INTERNACIONALIZAÇÃO DA CIÊNCIA BRASILEIRA</a:t>
            </a:r>
          </a:p>
          <a:p>
            <a:pPr>
              <a:lnSpc>
                <a:spcPct val="200000"/>
              </a:lnSpc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- 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FNDCT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– FUNDOS 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SETORIAIS, CT INFO</a:t>
            </a:r>
            <a:endParaRPr lang="pt-BR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>
              <a:lnSpc>
                <a:spcPct val="200000"/>
              </a:lnSpc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- TI MAIOR</a:t>
            </a:r>
          </a:p>
          <a:p>
            <a:pPr>
              <a:lnSpc>
                <a:spcPct val="200000"/>
              </a:lnSpc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- TERCEIRA REVOLUÇÃO INDUSTRIAL E  A ECONOMIA DO CONHECIMENTO</a:t>
            </a:r>
          </a:p>
          <a:p>
            <a:pPr>
              <a:lnSpc>
                <a:spcPct val="200000"/>
              </a:lnSpc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- CONCLUSÃO </a:t>
            </a:r>
            <a:endParaRPr lang="pt-BR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SUMARIO</a:t>
            </a:r>
            <a:endParaRPr lang="pt-BR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251520" y="836712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" y="0"/>
            <a:ext cx="9133136" cy="581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5" name="Picture 4" descr="C:\Users\fcoelho\Desktop\MCTI-porte-empresa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" y="0"/>
            <a:ext cx="9105156" cy="581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5" name="Picture 4" descr="C:\Users\fcoelho\Desktop\Formiga Imagens\timaior-gran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756443"/>
            <a:ext cx="5832648" cy="5058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6024" y="0"/>
            <a:ext cx="9127976" cy="5397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PROGRAMA ESTRATÉGICO DE SOFTWARE </a:t>
            </a:r>
            <a:r>
              <a:rPr lang="pt-BR" alt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E</a:t>
            </a:r>
            <a:r>
              <a:rPr lang="pt-BR" alt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 SERVIÇOS EM </a:t>
            </a:r>
            <a:r>
              <a:rPr lang="pt-BR" alt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TI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298388" y="692696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5" name="Picture 4" descr="C:\Users\fcoelho\Desktop\start-up-brasi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5616624" cy="4474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0" y="-1860"/>
            <a:ext cx="4139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START-UP BRASIL</a:t>
            </a:r>
            <a:endParaRPr lang="pt-BR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0864" y="685632"/>
            <a:ext cx="9133136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0825" indent="-250825">
              <a:spcBef>
                <a:spcPct val="0"/>
              </a:spcBef>
            </a:pPr>
            <a:r>
              <a:rPr lang="pt-BR" altLang="pt-BR" sz="20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Meta</a:t>
            </a:r>
            <a:r>
              <a:rPr lang="pt-BR" altLang="pt-BR" sz="20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: acelerar 150 </a:t>
            </a:r>
            <a:r>
              <a:rPr lang="pt-BR" altLang="pt-BR" sz="2000" dirty="0" err="1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start-ups</a:t>
            </a:r>
            <a:r>
              <a:rPr lang="pt-BR" altLang="pt-BR" sz="20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de software e serviços de TI, até 2014, sendo 25% de </a:t>
            </a:r>
            <a:r>
              <a:rPr lang="pt-BR" altLang="pt-BR" sz="2000" dirty="0" err="1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start-ups</a:t>
            </a:r>
            <a:r>
              <a:rPr lang="pt-BR" altLang="pt-BR" sz="20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internacionais localizadas no brasil.</a:t>
            </a:r>
            <a:endParaRPr lang="en-US" altLang="pt-BR" sz="2000" dirty="0" smtClean="0">
              <a:solidFill>
                <a:schemeClr val="tx2">
                  <a:lumMod val="75000"/>
                </a:schemeClr>
              </a:solidFill>
              <a:latin typeface="Corbel" panose="020B0503020204020204" pitchFamily="34" charset="0"/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298388" y="692696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0" y="980728"/>
            <a:ext cx="9143999" cy="540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indent="-252000"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Brasil 52 milhões alunos educação básica;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53° lugar em uso computador por aluno (PISA-2010);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Desenvolvimento arquitetura referência para interoperabilidade aplicativos educacionais a qualquer sistema operacional;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Integração conteúdos digitais diversos  portais  domínio  público  (banco  internacional  objetos  educacionais, coleção educadores, portal professor etc.), com e-books portáveis em qualquer sistema operacional;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Desenvolvimento aplicativos (</a:t>
            </a:r>
            <a:r>
              <a:rPr lang="pt-BR" sz="2300" dirty="0" err="1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apps</a:t>
            </a: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) e plataformas educacionais foco em redes sociais </a:t>
            </a:r>
            <a:r>
              <a:rPr lang="en-US" sz="23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“</a:t>
            </a:r>
            <a:r>
              <a:rPr lang="pt-BR" sz="2300" dirty="0" err="1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gamificadas</a:t>
            </a: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” (</a:t>
            </a:r>
            <a:r>
              <a:rPr lang="pt-BR" sz="2300" i="1" dirty="0" err="1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edutainment</a:t>
            </a: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);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Desenvolvimento de plataformas para EAD e gestão educacional;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Construção jogos digitais interativos e lúdicos para despertar vocacional alunos de exatas/computação.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-1" y="12701"/>
            <a:ext cx="9143999" cy="7520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pt-BR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MERCADO SOFTWARE EDUCAÇÃO</a:t>
            </a:r>
            <a:endParaRPr lang="en-US" altLang="pt-BR" sz="40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298388" y="692696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" y="1"/>
            <a:ext cx="9154863" cy="11803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pt-B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MOBILIDADE, INTERNET </a:t>
            </a:r>
            <a:r>
              <a:rPr lang="pt-BR" altLang="pt-BR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E</a:t>
            </a:r>
            <a:r>
              <a:rPr lang="pt-BR" altLang="pt-B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 JOGOS DIGITAIS </a:t>
            </a:r>
            <a:r>
              <a:rPr lang="pt-BR" altLang="pt-B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(Games)</a:t>
            </a:r>
            <a:endParaRPr lang="en-US" altLang="pt-BR" sz="3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" y="1247081"/>
            <a:ext cx="9143999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Brasil: N° smartphones  (acesso  internet) cresceu  84%  em 2011. Banda larga móvel (3G) + 50 mi, estimativa  124  milhões até 2014;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Domicílios conectados 38% (2011); 46,5%  (77,7mi +10 anos) acesso Internet;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Primeiros lugares internacionais usuários redes sociais, sites relacionamento e </a:t>
            </a:r>
            <a:r>
              <a:rPr lang="pt-BR" sz="23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microblogs</a:t>
            </a: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Indústria mundial jogos digitais (games) receita global US$ 65 bilhões (2010). Estimativa US$ 80 bilhões (2014);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Indústria cinema receita US$ 31,8 bi (2010). Investimento 3a4 vezes maiores que indústria de games;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3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Brasil</a:t>
            </a:r>
            <a:r>
              <a:rPr lang="en-US" sz="23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: M</a:t>
            </a:r>
            <a:r>
              <a:rPr lang="pt-BR" sz="23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ercado</a:t>
            </a:r>
            <a:r>
              <a:rPr lang="pt-BR" sz="23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games R$ 478 mi (2010) potencial R$ 799 mi (2014). Apenas 0,15% mercado mundial jogos eletrônicos.</a:t>
            </a:r>
          </a:p>
          <a:p>
            <a:pPr>
              <a:lnSpc>
                <a:spcPct val="80000"/>
              </a:lnSpc>
              <a:defRPr/>
            </a:pPr>
            <a:endParaRPr lang="en-US" sz="2300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395536" y="1180307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-1" y="0"/>
            <a:ext cx="9154865" cy="750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5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EDUCAÇÃO BRASIL MAIS </a:t>
            </a:r>
            <a:r>
              <a:rPr lang="pt-BR" sz="5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TI</a:t>
            </a:r>
            <a:endParaRPr lang="en-US" sz="5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395536" y="836712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4403" y="1268760"/>
            <a:ext cx="9143999" cy="540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3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Estruturado três eixos formação profissional: Conhecimento, Capacitação e Oportunidades</a:t>
            </a:r>
          </a:p>
          <a:p>
            <a:r>
              <a:rPr lang="pt-BR" altLang="pt-BR" sz="3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Foco construir  grande  plataforma  relacionamento  digital  estudantes  e  profissionais  TI</a:t>
            </a:r>
          </a:p>
          <a:p>
            <a:r>
              <a:rPr lang="pt-BR" altLang="pt-BR" sz="3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Meta capacitar 50 mil novos profissionais até 2014, e atingir 900mil, em 2022</a:t>
            </a:r>
          </a:p>
        </p:txBody>
      </p: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5" name="Picture 2" descr="I:\Users\WOLF\Documents\PrintScreen Files\ScreenShot0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64" y="836712"/>
            <a:ext cx="9131300" cy="5040560"/>
          </a:xfrm>
          <a:prstGeom prst="rect">
            <a:avLst/>
          </a:prstGeom>
          <a:noFill/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0" y="1"/>
            <a:ext cx="9142164" cy="620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pt-BR" sz="4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POLOS INTERNACIONAIS</a:t>
            </a:r>
            <a:endParaRPr lang="en-US" altLang="pt-BR" sz="48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395536" y="631901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5" name="Picture 2" descr="I:\Users\WOLF\Documents\PrintScreen Files\ScreenShot07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764704"/>
            <a:ext cx="9144000" cy="5050580"/>
          </a:xfrm>
          <a:prstGeom prst="rect">
            <a:avLst/>
          </a:prstGeom>
          <a:noFill/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0" y="0"/>
            <a:ext cx="9144000" cy="620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pt-BR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TI Maior: Resumo Ações e Impacto</a:t>
            </a:r>
            <a:endParaRPr lang="en-US" altLang="pt-BR" sz="40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395536" y="631901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0" y="1084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CENÁRIO MUNDIAL – </a:t>
            </a:r>
            <a:r>
              <a:rPr lang="pt-BR" altLang="pt-B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COMO O BRASIL </a:t>
            </a:r>
            <a:r>
              <a:rPr lang="pt-BR" altLang="pt-BR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É</a:t>
            </a:r>
            <a:r>
              <a:rPr lang="pt-BR" altLang="pt-B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 VISTO DE FORA</a:t>
            </a:r>
            <a:endParaRPr lang="pt-BR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395536" y="1082378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806700"/>
            <a:ext cx="258445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99792" y="1450976"/>
            <a:ext cx="3312368" cy="3922712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306960"/>
            <a:ext cx="2455862" cy="284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251520" y="836712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rleao\Pictures\02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612" y="1052736"/>
            <a:ext cx="6912768" cy="4147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0864" y="-14064"/>
            <a:ext cx="9133136" cy="70676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INTERNACIONALIZAÇÃO DA CIÊNCIA BRASILEIRA</a:t>
            </a:r>
            <a:endParaRPr lang="pt-BR" sz="3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082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" y="23540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TERCEIRA REVOLUÇÃO INDUSTRIAL</a:t>
            </a:r>
            <a:endParaRPr lang="pt-BR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287524" y="616102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115355"/>
            <a:ext cx="9154863" cy="4711041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15900"/>
            <a:r>
              <a:rPr lang="pt-BR" altLang="pt-BR" sz="2500" b="1" i="1" dirty="0" smtClean="0">
                <a:solidFill>
                  <a:schemeClr val="tx2">
                    <a:lumMod val="75000"/>
                  </a:schemeClr>
                </a:solidFill>
              </a:rPr>
              <a:t>1ª Inglaterra </a:t>
            </a:r>
            <a:r>
              <a:rPr lang="pt-BR" altLang="pt-BR" sz="2500" b="1" dirty="0" smtClean="0">
                <a:solidFill>
                  <a:schemeClr val="tx2">
                    <a:lumMod val="75000"/>
                  </a:schemeClr>
                </a:solidFill>
              </a:rPr>
              <a:t>fim Sec. XVIII – Mecanização indústria têxtil</a:t>
            </a:r>
          </a:p>
          <a:p>
            <a:pPr indent="-215900"/>
            <a:r>
              <a:rPr lang="pt-BR" altLang="pt-BR" sz="2500" b="1" i="1" dirty="0" smtClean="0">
                <a:solidFill>
                  <a:schemeClr val="tx2">
                    <a:lumMod val="75000"/>
                  </a:schemeClr>
                </a:solidFill>
              </a:rPr>
              <a:t>2ª EUA </a:t>
            </a:r>
            <a:r>
              <a:rPr lang="pt-BR" altLang="pt-BR" sz="2500" b="1" dirty="0" smtClean="0">
                <a:solidFill>
                  <a:schemeClr val="tx2">
                    <a:lumMod val="75000"/>
                  </a:schemeClr>
                </a:solidFill>
              </a:rPr>
              <a:t>início Sec. XX – Linha montagem em série</a:t>
            </a:r>
          </a:p>
          <a:p>
            <a:pPr indent="-215900"/>
            <a:r>
              <a:rPr lang="pt-BR" altLang="pt-BR" sz="2500" b="1" dirty="0" smtClean="0">
                <a:solidFill>
                  <a:schemeClr val="tx2">
                    <a:lumMod val="75000"/>
                  </a:schemeClr>
                </a:solidFill>
              </a:rPr>
              <a:t>3ª Movimento global Sec. XXI – </a:t>
            </a:r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</a:rPr>
              <a:t>Manufatura digitalizada</a:t>
            </a:r>
            <a:r>
              <a:rPr lang="en-US" altLang="pt-BR" sz="2400" b="1" dirty="0" smtClean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</a:rPr>
              <a:t>aditiva</a:t>
            </a:r>
          </a:p>
          <a:p>
            <a:pPr lvl="1"/>
            <a:r>
              <a:rPr lang="pt-BR" altLang="pt-BR" sz="2200" dirty="0" smtClean="0">
                <a:solidFill>
                  <a:schemeClr val="tx2">
                    <a:lumMod val="75000"/>
                  </a:schemeClr>
                </a:solidFill>
              </a:rPr>
              <a:t>Fábricas menores com menos empregados</a:t>
            </a:r>
          </a:p>
          <a:p>
            <a:pPr lvl="1"/>
            <a:r>
              <a:rPr lang="pt-BR" altLang="pt-BR" sz="2200" dirty="0" smtClean="0">
                <a:solidFill>
                  <a:schemeClr val="tx2">
                    <a:lumMod val="75000"/>
                  </a:schemeClr>
                </a:solidFill>
              </a:rPr>
              <a:t>Retorno do trabalho aos países ricos incumbentes</a:t>
            </a:r>
          </a:p>
          <a:p>
            <a:pPr lvl="1"/>
            <a:r>
              <a:rPr lang="pt-BR" altLang="pt-BR" sz="2200" dirty="0" smtClean="0">
                <a:solidFill>
                  <a:schemeClr val="tx2">
                    <a:lumMod val="75000"/>
                  </a:schemeClr>
                </a:solidFill>
              </a:rPr>
              <a:t>Uso de novos materiais: fibra carbono (substituição aço e alumínio)</a:t>
            </a:r>
          </a:p>
          <a:p>
            <a:pPr lvl="1"/>
            <a:r>
              <a:rPr lang="pt-BR" altLang="pt-BR" sz="2200" dirty="0" smtClean="0">
                <a:solidFill>
                  <a:schemeClr val="tx2">
                    <a:lumMod val="75000"/>
                  </a:schemeClr>
                </a:solidFill>
              </a:rPr>
              <a:t>Manufatura social: comunidades oferecem impressão 3D e outros serviços online</a:t>
            </a:r>
          </a:p>
          <a:p>
            <a:pPr lvl="1"/>
            <a:r>
              <a:rPr lang="pt-BR" altLang="pt-BR" sz="2200" dirty="0" smtClean="0">
                <a:solidFill>
                  <a:schemeClr val="tx2">
                    <a:lumMod val="75000"/>
                  </a:schemeClr>
                </a:solidFill>
              </a:rPr>
              <a:t>Maior poder às pequenas e médias empresas. Será mais fácil lançar novos produtos</a:t>
            </a:r>
          </a:p>
          <a:p>
            <a:pPr lvl="1"/>
            <a:r>
              <a:rPr lang="pt-BR" altLang="pt-BR" sz="2200" dirty="0" smtClean="0">
                <a:solidFill>
                  <a:schemeClr val="tx2">
                    <a:lumMod val="75000"/>
                  </a:schemeClr>
                </a:solidFill>
              </a:rPr>
              <a:t> Automação: pessoas e robôs se unem para fabricar produtos de novas formas</a:t>
            </a:r>
            <a:endParaRPr lang="en-US" altLang="pt-BR" sz="2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1427163"/>
            <a:ext cx="9144000" cy="5430837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pt-BR" altLang="pt-BR" sz="2600" dirty="0" smtClean="0">
                <a:solidFill>
                  <a:schemeClr val="tx2">
                    <a:lumMod val="75000"/>
                  </a:schemeClr>
                </a:solidFill>
              </a:rPr>
              <a:t>1ª </a:t>
            </a:r>
            <a:r>
              <a:rPr lang="pt-BR" altLang="pt-BR" sz="2600" b="1" dirty="0" smtClean="0">
                <a:solidFill>
                  <a:schemeClr val="tx2">
                    <a:lumMod val="75000"/>
                  </a:schemeClr>
                </a:solidFill>
              </a:rPr>
              <a:t>Transformação Estrutural</a:t>
            </a:r>
            <a:r>
              <a:rPr lang="pt-BR" altLang="pt-BR" sz="2600" dirty="0" smtClean="0">
                <a:solidFill>
                  <a:schemeClr val="tx2">
                    <a:lumMod val="75000"/>
                  </a:schemeClr>
                </a:solidFill>
              </a:rPr>
              <a:t>: forma simples e rápida de avanço </a:t>
            </a:r>
          </a:p>
          <a:p>
            <a:pPr lvl="1"/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Processo de deslocar recursos humanos dos setores de baixa produtividade, como agricultura e serviços para atividades modernas, tipicamente na </a:t>
            </a:r>
            <a:r>
              <a:rPr lang="pt-BR" altLang="pt-BR" sz="2400" dirty="0" err="1" smtClean="0">
                <a:solidFill>
                  <a:schemeClr val="tx2">
                    <a:lumMod val="75000"/>
                  </a:schemeClr>
                </a:solidFill>
              </a:rPr>
              <a:t>industria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altLang="pt-BR" sz="2600" dirty="0" smtClean="0">
                <a:solidFill>
                  <a:schemeClr val="tx2">
                    <a:lumMod val="75000"/>
                  </a:schemeClr>
                </a:solidFill>
              </a:rPr>
              <a:t>2ª </a:t>
            </a:r>
            <a:r>
              <a:rPr lang="pt-BR" altLang="pt-BR" sz="2600" b="1" dirty="0" smtClean="0">
                <a:solidFill>
                  <a:schemeClr val="tx2">
                    <a:lumMod val="75000"/>
                  </a:schemeClr>
                </a:solidFill>
              </a:rPr>
              <a:t>Condições Fundamentais</a:t>
            </a:r>
            <a:r>
              <a:rPr lang="pt-BR" altLang="pt-BR" sz="2600" dirty="0" smtClean="0">
                <a:solidFill>
                  <a:schemeClr val="tx2">
                    <a:lumMod val="75000"/>
                  </a:schemeClr>
                </a:solidFill>
              </a:rPr>
              <a:t>: mais dispendiosa e demorada</a:t>
            </a:r>
          </a:p>
          <a:p>
            <a:pPr lvl="1">
              <a:buFontTx/>
              <a:buChar char="-"/>
            </a:pP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 Processo de acumular um amplo conjunto de capacidades em formar capital humano e fortalecer a efetividade das instituições nacionais</a:t>
            </a:r>
            <a:r>
              <a:rPr lang="pt-BR" altLang="pt-B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lvl="1"/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</a:rPr>
              <a:t>I- Apud. Dani </a:t>
            </a:r>
            <a:r>
              <a:rPr lang="pt-BR" altLang="pt-BR" sz="1600" dirty="0" err="1" smtClean="0">
                <a:solidFill>
                  <a:schemeClr val="tx2">
                    <a:lumMod val="75000"/>
                  </a:schemeClr>
                </a:solidFill>
              </a:rPr>
              <a:t>Rodrik</a:t>
            </a: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</a:rPr>
              <a:t> – U Harvard</a:t>
            </a:r>
            <a:r>
              <a:rPr lang="pt-BR" altLang="pt-B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6" name="Retângulo 5"/>
          <p:cNvSpPr/>
          <p:nvPr/>
        </p:nvSpPr>
        <p:spPr>
          <a:xfrm>
            <a:off x="-1" y="-10532"/>
            <a:ext cx="914400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CRESCIMENTO NO </a:t>
            </a:r>
            <a:r>
              <a:rPr lang="pt-BR" altLang="pt-BR" sz="4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L</a:t>
            </a:r>
            <a:r>
              <a:rPr lang="pt-BR" altLang="pt-BR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ONGO</a:t>
            </a:r>
            <a:r>
              <a:rPr lang="pt-BR" altLang="pt-BR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 PRAZO: DUAS DINÂMICAS</a:t>
            </a:r>
            <a:endParaRPr lang="pt-BR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298388" y="1251352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979453"/>
            <a:ext cx="9144000" cy="164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5" name="Picture 6" descr="C:\Users\rleao\Pictures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6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0" y="36240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SUPERAR A </a:t>
            </a:r>
            <a:r>
              <a:rPr lang="pt-BR" altLang="pt-B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ARMADILHA</a:t>
            </a:r>
            <a:r>
              <a:rPr lang="pt-BR" altLang="pt-B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RENDA MÉDIA </a:t>
            </a:r>
            <a:r>
              <a:rPr lang="pt-BR" altLang="pt-B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altLang="pt-B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altLang="pt-BR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Experiência Países que ultrapassaram a armadilha classificados como ricos</a:t>
            </a:r>
            <a:endParaRPr lang="pt-BR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287524" y="928792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Rectangle 3"/>
          <p:cNvSpPr txBox="1">
            <a:spLocks/>
          </p:cNvSpPr>
          <p:nvPr/>
        </p:nvSpPr>
        <p:spPr>
          <a:xfrm>
            <a:off x="1" y="950912"/>
            <a:ext cx="9143999" cy="5028542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pt-BR" altLang="pt-BR" sz="18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1) Abertura Comercial –</a:t>
            </a:r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exemplo: Taiwan 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			- exportações com alto teor tecnológico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			- integração as cadeias globais.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pt-BR" altLang="pt-BR" sz="18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2) Infraestrutura Tecnológica – </a:t>
            </a: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exemplo: Coreia do Sul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			- Plano Estratégico de Tecnologia da Informação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			- Rede Banda Larga de qualidade a baixo preço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pt-BR" altLang="pt-BR" sz="18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3) Inovação e Empreendedorismo –</a:t>
            </a:r>
            <a:r>
              <a:rPr lang="pt-BR" altLang="pt-BR" sz="18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exemplo: Israel 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			- Produção de Patentes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			- Inovação </a:t>
            </a:r>
            <a:r>
              <a:rPr lang="pt-BR" altLang="pt-BR" sz="1600" dirty="0" err="1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disruptiva</a:t>
            </a: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ou radical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			- Alto investimento em P&amp;D</a:t>
            </a:r>
            <a:endParaRPr lang="pt-BR" altLang="pt-BR" sz="1600" b="1" dirty="0" smtClean="0">
              <a:solidFill>
                <a:schemeClr val="tx2">
                  <a:lumMod val="75000"/>
                </a:schemeClr>
              </a:solidFill>
              <a:latin typeface="Corbel" panose="020B0503020204020204" pitchFamily="34" charset="0"/>
            </a:endParaRP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pt-BR" altLang="pt-BR" sz="1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			</a:t>
            </a: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-</a:t>
            </a:r>
            <a:r>
              <a:rPr lang="pt-BR" altLang="pt-BR" sz="1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Universidades Empreendedoras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pt-BR" altLang="pt-BR" sz="18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4) Educação Superior</a:t>
            </a:r>
            <a:r>
              <a:rPr lang="pt-BR" altLang="pt-BR" sz="18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– </a:t>
            </a: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exemplo: Japão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			- 20 % dos jovens Japoneses se formam em engenharia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			- relação entre produtividade e formação de engenheiros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pt-BR" altLang="pt-BR" sz="18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5) Instituições Sólidas –</a:t>
            </a:r>
            <a:r>
              <a:rPr lang="pt-BR" altLang="pt-BR" sz="18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exemplo: Escandinávia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pt-BR" alt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			- países menor renda podem competir em bens manufaturados, mas não conseguem instituições sólidas como as suecas </a:t>
            </a:r>
          </a:p>
        </p:txBody>
      </p: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Rectangle 3"/>
          <p:cNvSpPr txBox="1">
            <a:spLocks/>
          </p:cNvSpPr>
          <p:nvPr/>
        </p:nvSpPr>
        <p:spPr>
          <a:xfrm>
            <a:off x="0" y="1146175"/>
            <a:ext cx="9143999" cy="4997450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ts val="1800"/>
              </a:spcAft>
            </a:pPr>
            <a:r>
              <a:rPr lang="pt-BR" altLang="pt-BR" sz="3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“Economia da Abundância: </a:t>
            </a:r>
            <a:r>
              <a:rPr lang="pt-BR" altLang="pt-BR" sz="3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Baseada no conhecimento que se renova constantemente, não se esgota e se multiplica com o uso”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pt-BR" altLang="pt-BR" sz="3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Em contraposição à tradicional </a:t>
            </a:r>
            <a:r>
              <a:rPr lang="pt-BR" altLang="pt-BR" sz="3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Economia da Escassez </a:t>
            </a:r>
            <a:r>
              <a:rPr lang="pt-BR" altLang="pt-BR" sz="3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determinada pela finitude dos recursos naturais</a:t>
            </a:r>
            <a:endParaRPr lang="pt-BR" altLang="pt-BR" sz="3600" b="1" dirty="0" smtClean="0">
              <a:solidFill>
                <a:schemeClr val="tx2">
                  <a:lumMod val="75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O </a:t>
            </a:r>
            <a:r>
              <a:rPr lang="pt-BR" altLang="pt-BR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NOVO CICLO DE DESENVOLVIMENTO </a:t>
            </a:r>
            <a:endParaRPr lang="pt-BR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298388" y="764704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ESTÁGIOS DA ECONÔMIA DIGITAL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/>
            </a:r>
            <a:b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</a:br>
            <a:r>
              <a:rPr lang="pt-BR" altLang="pt-BR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Índice construído pela </a:t>
            </a:r>
            <a:r>
              <a:rPr lang="pt-BR" altLang="pt-BR" sz="2400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Booz</a:t>
            </a:r>
            <a:r>
              <a:rPr lang="pt-BR" altLang="pt-BR" sz="2400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 </a:t>
            </a:r>
            <a:r>
              <a:rPr lang="pt-BR" altLang="pt-BR" sz="2400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Company</a:t>
            </a:r>
            <a:r>
              <a:rPr lang="pt-BR" altLang="pt-BR" sz="2400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/2013 </a:t>
            </a:r>
            <a:endParaRPr lang="pt-BR" sz="2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0" y="1222376"/>
            <a:ext cx="9154863" cy="456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50000"/>
              </a:spcBef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Indicadores:</a:t>
            </a:r>
          </a:p>
          <a:p>
            <a:pPr marL="252000" indent="-252000" eaLnBrk="1" hangingPunct="1">
              <a:spcBef>
                <a:spcPct val="50000"/>
              </a:spcBef>
              <a:buFontTx/>
              <a:buAutoNum type="alphaLcParenR"/>
              <a:defRPr/>
            </a:pPr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Qualidade nos serviços digitais</a:t>
            </a:r>
          </a:p>
          <a:p>
            <a:pPr marL="252000" indent="-252000" eaLnBrk="1" hangingPunct="1">
              <a:spcBef>
                <a:spcPct val="50000"/>
              </a:spcBef>
              <a:buFontTx/>
              <a:buAutoNum type="alphaLcParenR"/>
              <a:defRPr/>
            </a:pPr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Quantidade de engenheiros</a:t>
            </a:r>
          </a:p>
          <a:p>
            <a:pPr marL="252000" indent="-252000" eaLnBrk="1" hangingPunct="1">
              <a:spcBef>
                <a:spcPts val="600"/>
              </a:spcBef>
              <a:spcAft>
                <a:spcPts val="1200"/>
              </a:spcAft>
              <a:buFontTx/>
              <a:buAutoNum type="alphaLcParenR"/>
              <a:defRPr/>
            </a:pPr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Transparência do Governo</a:t>
            </a:r>
          </a:p>
          <a:p>
            <a:pPr marL="342900" indent="-342900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Estágios:</a:t>
            </a:r>
          </a:p>
          <a:p>
            <a:pPr marL="342900" indent="-342900" eaLnBrk="1" hangingPunct="1">
              <a:spcBef>
                <a:spcPts val="0"/>
              </a:spcBef>
              <a:spcAft>
                <a:spcPts val="900"/>
              </a:spcAft>
              <a:defRPr/>
            </a:pPr>
            <a:r>
              <a:rPr lang="pt-BR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1º Limitado 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(54 países)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– Educação Superior e Infraestrutura Tecnológica Limitada 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Ex: Angola, Nicarágua e Iêmen</a:t>
            </a:r>
          </a:p>
          <a:p>
            <a:pPr marL="342900" indent="-342900" eaLnBrk="1" hangingPunct="1">
              <a:spcBef>
                <a:spcPts val="0"/>
              </a:spcBef>
              <a:spcAft>
                <a:spcPts val="900"/>
              </a:spcAft>
              <a:defRPr/>
            </a:pPr>
            <a:r>
              <a:rPr lang="pt-BR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2º Emergente 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(62 países)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– Infraestrutura Tecnológica e Educacional Satisfatórias Problema de qualidade e preço dos serviços digitais. 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Ex: Brasil (68º lugar), China e África do Sul </a:t>
            </a:r>
          </a:p>
          <a:p>
            <a:pPr marL="342900" indent="-342900" eaLnBrk="1" hangingPunct="1">
              <a:spcBef>
                <a:spcPts val="0"/>
              </a:spcBef>
              <a:spcAft>
                <a:spcPts val="900"/>
              </a:spcAft>
              <a:defRPr/>
            </a:pPr>
            <a:r>
              <a:rPr lang="pt-BR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3º Transitório 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(42 países) –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Precisam avançar em serviços de TI e governo eletrônico. 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Ex: México, Colômbia e Malásia</a:t>
            </a:r>
          </a:p>
          <a:p>
            <a:pPr marL="342900" indent="-342900" eaLnBrk="1" hangingPunct="1">
              <a:spcBef>
                <a:spcPts val="0"/>
              </a:spcBef>
              <a:defRPr/>
            </a:pPr>
            <a:r>
              <a:rPr lang="pt-BR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4º Avançado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(21 países)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– Educação Superior e Infraestrutura Tecnológica de qualidade e vanguarda em Governo Eletrônico. 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Ex: Suécia, Coreia do Sul, Singapura e Estados Unidos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287524" y="1105794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5113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5" name="Picture 2" descr="E:\FORMIGA-2013\APRESENTAÇÕES\MOOC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143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-25152" y="188640"/>
            <a:ext cx="9169152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ECONÔMIA DA ABUNDÂNCIA: </a:t>
            </a:r>
            <a:r>
              <a:rPr lang="pt-BR" altLang="pt-BR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Breakthroughs</a:t>
            </a:r>
            <a:endParaRPr lang="en-US" altLang="pt-BR" sz="4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274948" y="1340768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484784"/>
            <a:ext cx="9144000" cy="39107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Biotecnologia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(Craig Venter) 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– 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Sequenciamento Genoma Humano (2000); criação vida sintética (2010); combustíveis baixo custo de nova alga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Internet das Coisas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(</a:t>
            </a:r>
            <a:r>
              <a:rPr lang="pt-BR" sz="1600" dirty="0" err="1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Vinton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pt-BR" sz="1600" dirty="0" err="1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Cerf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) 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– 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reinvenção da indústria e da relação dos bens de consumo com os seres humanos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Digitalização da Manufatura – 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impressoras 3D (Carl </a:t>
            </a:r>
            <a:r>
              <a:rPr lang="pt-BR" sz="1600" dirty="0" err="1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Bass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e </a:t>
            </a:r>
            <a:r>
              <a:rPr lang="pt-BR" sz="1600" dirty="0" err="1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Behrokh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pt-BR" sz="1600" dirty="0" err="1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Khoshnevis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) aplicações na medicina inimagináveis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Computação em nuvem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– 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aplicativos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/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dados em servidores remotos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Singularidade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(Ray </a:t>
            </a:r>
            <a:r>
              <a:rPr lang="pt-BR" sz="1600" dirty="0" err="1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Kurzweil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) 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– 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Superação da inteligência biológica pela inteligência artificial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Nanotecnologia 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(Eric </a:t>
            </a:r>
            <a:r>
              <a:rPr lang="pt-BR" sz="1600" dirty="0" err="1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Drexler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) 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– 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imenso potencial de aumentar o desempenho humano e o desenvolvimento sustentável dos materiais, água, energia e alimentos e livrar humanidade de doenças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BID DATA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– </a:t>
            </a:r>
            <a:r>
              <a:rPr lang="pt-BR" sz="1600" dirty="0" err="1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Super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abundância de Dados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t-BR" sz="1600" b="1" dirty="0" err="1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MOOCs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– 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Potencial de aprendizagem massiva, escalável, contínua e ubíqua 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64" y="980728"/>
            <a:ext cx="9133136" cy="53285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317500"/>
          </a:effectLst>
        </p:spPr>
      </p:pic>
      <p:sp>
        <p:nvSpPr>
          <p:cNvPr id="6" name="Retângulo 5"/>
          <p:cNvSpPr/>
          <p:nvPr/>
        </p:nvSpPr>
        <p:spPr>
          <a:xfrm>
            <a:off x="-28129" y="15032"/>
            <a:ext cx="91721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OLHAR SOBRE O BRASIL!</a:t>
            </a:r>
            <a:endParaRPr lang="pt-BR" sz="4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273459" y="722918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413868" y="27980"/>
            <a:ext cx="6705600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 No AR, a EMBRAER com sua engenharia aeroespacial faz de nossos aviões o primeiro item na pauta de exportação.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Em TERRA, graças as pesquisas da EMBRAPA, o Brasil se tornou o maior celeiro mundial de alimentos.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No MAR, com a engenharia de petróleo em  “off-</a:t>
            </a:r>
            <a:r>
              <a:rPr lang="pt-BR" altLang="pt-BR" sz="16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shore</a:t>
            </a:r>
            <a:r>
              <a:rPr lang="pt-BR" altLang="pt-BR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”, a PETROBRÁS é capaz de explorar o </a:t>
            </a:r>
            <a:r>
              <a:rPr lang="pt-BR" altLang="pt-BR" sz="16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Pré</a:t>
            </a:r>
            <a:r>
              <a:rPr lang="pt-BR" altLang="pt-BR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-Sal a 5 mil metros de profundidade.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8580"/>
            <a:ext cx="2062395" cy="15001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706" y="2204864"/>
            <a:ext cx="2014964" cy="1342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8617" y="3933056"/>
            <a:ext cx="1956823" cy="14330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tângulo 10"/>
          <p:cNvSpPr>
            <a:spLocks noChangeArrowheads="1"/>
          </p:cNvSpPr>
          <p:nvPr/>
        </p:nvSpPr>
        <p:spPr bwMode="auto">
          <a:xfrm>
            <a:off x="-24532" y="5177108"/>
            <a:ext cx="914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Conhecimento é a chave do desenvolvimento econômico e social. Parece não haver dúvida que a tecnologia molda o futuro. </a:t>
            </a:r>
          </a:p>
        </p:txBody>
      </p:sp>
    </p:spTree>
    <p:extLst>
      <p:ext uri="{BB962C8B-B14F-4D97-AF65-F5344CB8AC3E}">
        <p14:creationId xmlns:p14="http://schemas.microsoft.com/office/powerpoint/2010/main" val="2555113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0" y="10979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DA COOPERAÇÃO À COLABORAÇÃO </a:t>
            </a:r>
            <a:endParaRPr lang="pt-BR" sz="4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Group 10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677737"/>
              </p:ext>
            </p:extLst>
          </p:nvPr>
        </p:nvGraphicFramePr>
        <p:xfrm>
          <a:off x="64617" y="1319881"/>
          <a:ext cx="9036494" cy="4414167"/>
        </p:xfrm>
        <a:graphic>
          <a:graphicData uri="http://schemas.openxmlformats.org/drawingml/2006/table">
            <a:tbl>
              <a:tblPr/>
              <a:tblGrid>
                <a:gridCol w="2985972"/>
                <a:gridCol w="3064550"/>
                <a:gridCol w="2985972"/>
              </a:tblGrid>
              <a:tr h="3823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COOPERAÇÃO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COORDENAÇÃO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COLABORAÇÃO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182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Curto Prazo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 Relações informais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Nenhuma missão claramente definida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Sem estrutura definida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Sem esforço de planejamento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Parceiros compartilham informações sobre o projeto à disposição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Indivíduos mantém a autoridade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Os recursos são mantidos separadamente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Sem risco</a:t>
                      </a:r>
                      <a:b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-Intensidade baixa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Longo prazo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 Relações mais formais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 Missão compreendida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 Maior foco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 Algum planejamento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 Canais abertos de comunicação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 Autoridade ainda mantida por indivíduos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 Recursos e recompensas são compartilhados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 Poder pode ser um problema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Intensidade relativa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Longo prazo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 Relações mais difusas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 Comprometimento com uma missão comum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Resulta em uma nova estrutura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 Planejamento abrangente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 Canais de comunicação bem definidos em todos os níveis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 Estrutura colaborativa determina autoridade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 - Recursos são compartilhados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 - Maior risco: poder é uma questão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 - Intensidade alta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7" name="Conector reto 6"/>
          <p:cNvCxnSpPr/>
          <p:nvPr/>
        </p:nvCxnSpPr>
        <p:spPr>
          <a:xfrm>
            <a:off x="287523" y="718865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2411760" y="4293096"/>
            <a:ext cx="3960440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OBRIGADO PELA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ATENÇÃO!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pt-BR" alt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Marcos Formiga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400" b="1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  <a:hlinkClick r:id="rId2"/>
              </a:rPr>
              <a:t>mformiga@cnpq.br</a:t>
            </a:r>
            <a:r>
              <a:rPr lang="pt-BR" altLang="pt-BR" sz="2400" b="1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 formiga@unb.br</a:t>
            </a:r>
            <a:endParaRPr lang="pt-BR" altLang="pt-BR" sz="2400" b="1" u="sng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897260" y="2852936"/>
            <a:ext cx="7224712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“Prefiro os sonhos do futuro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à história do passado”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4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					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Thomas Jefferson 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-31882"/>
            <a:ext cx="5400600" cy="2798597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451379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PANORAMA DA COOPERAÇÃO BRASILEIRA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graphicFrame>
        <p:nvGraphicFramePr>
          <p:cNvPr id="2" name="Objeto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804831725"/>
              </p:ext>
            </p:extLst>
          </p:nvPr>
        </p:nvGraphicFramePr>
        <p:xfrm>
          <a:off x="17288" y="836712"/>
          <a:ext cx="9126712" cy="3849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Gráfico" r:id="rId5" imgW="8472600" imgH="3963240" progId="Excel.Chart.8">
                  <p:embed/>
                </p:oleObj>
              </mc:Choice>
              <mc:Fallback>
                <p:oleObj name="Gráfico" r:id="rId5" imgW="8472600" imgH="3963240" progId="Excel.Chart.8">
                  <p:embed/>
                  <p:pic>
                    <p:nvPicPr>
                      <p:cNvPr id="0" name="Objeto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88" y="836712"/>
                        <a:ext cx="9126712" cy="3849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tângulo 5"/>
          <p:cNvSpPr>
            <a:spLocks noChangeArrowheads="1"/>
          </p:cNvSpPr>
          <p:nvPr/>
        </p:nvSpPr>
        <p:spPr bwMode="auto">
          <a:xfrm>
            <a:off x="0" y="4797152"/>
            <a:ext cx="9144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600" b="1" dirty="0">
                <a:latin typeface="Corbel" panose="020B0503020204020204" pitchFamily="34" charset="0"/>
              </a:rPr>
              <a:t>Volume total investido na CBDI nos últimos cinco anos foi </a:t>
            </a:r>
            <a:r>
              <a:rPr lang="pt-BR" altLang="pt-BR" sz="1600" b="1" dirty="0" smtClean="0">
                <a:latin typeface="Corbel" panose="020B0503020204020204" pitchFamily="34" charset="0"/>
              </a:rPr>
              <a:t>de </a:t>
            </a:r>
            <a:r>
              <a:rPr lang="pt-BR" altLang="pt-BR" sz="1400" b="1" dirty="0" smtClean="0">
                <a:latin typeface="+mj-lt"/>
              </a:rPr>
              <a:t>R</a:t>
            </a:r>
            <a:r>
              <a:rPr lang="pt-BR" altLang="pt-BR" sz="1400" b="1" dirty="0">
                <a:latin typeface="+mj-lt"/>
              </a:rPr>
              <a:t>$ 2.898.526.873,49 </a:t>
            </a:r>
            <a:r>
              <a:rPr lang="pt-BR" altLang="pt-BR" sz="1600" b="1" dirty="0">
                <a:latin typeface="Corbel" panose="020B0503020204020204" pitchFamily="34" charset="0"/>
              </a:rPr>
              <a:t>(valores correntes)</a:t>
            </a:r>
            <a:endParaRPr lang="pt-BR" altLang="pt-BR" sz="1600" dirty="0">
              <a:latin typeface="Corbel" panose="020B0503020204020204" pitchFamily="34" charset="0"/>
            </a:endParaRPr>
          </a:p>
        </p:txBody>
      </p:sp>
      <p:sp>
        <p:nvSpPr>
          <p:cNvPr id="7" name="Text Box 1030"/>
          <p:cNvSpPr txBox="1">
            <a:spLocks noChangeArrowheads="1"/>
          </p:cNvSpPr>
          <p:nvPr/>
        </p:nvSpPr>
        <p:spPr bwMode="auto">
          <a:xfrm>
            <a:off x="3890491" y="5583508"/>
            <a:ext cx="52657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000" b="1" dirty="0">
                <a:latin typeface="Trebuchet MS" pitchFamily="34" charset="0"/>
              </a:rPr>
              <a:t>Fonte: IPEA - Cooperação Brasileira para o Desenvolvimento Internacional 2005-2009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1800" dirty="0">
              <a:latin typeface="Arial" charset="0"/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287523" y="718865"/>
            <a:ext cx="856895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Título 2"/>
          <p:cNvSpPr txBox="1">
            <a:spLocks/>
          </p:cNvSpPr>
          <p:nvPr/>
        </p:nvSpPr>
        <p:spPr>
          <a:xfrm>
            <a:off x="0" y="0"/>
            <a:ext cx="9143999" cy="9087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EVOLUÇÃO DA MOBILIDADE: PROFESSORES, ESTUDANTES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E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 INSTITUIÇÕES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6" name="Espaço Reservado para Conteúdo 1"/>
          <p:cNvSpPr txBox="1">
            <a:spLocks/>
          </p:cNvSpPr>
          <p:nvPr/>
        </p:nvSpPr>
        <p:spPr>
          <a:xfrm>
            <a:off x="-24036" y="1412776"/>
            <a:ext cx="9168036" cy="4680297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</a:rPr>
              <a:t>Idade Média: 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Troca de correspondências entre professores e cientistas de países diferentes.</a:t>
            </a:r>
          </a:p>
          <a:p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</a:rPr>
              <a:t>Renascimento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: Visitas de pequenas temporadas a colegas no exterior. </a:t>
            </a:r>
            <a:r>
              <a:rPr lang="pt-BR" altLang="pt-BR" sz="2400" dirty="0" err="1" smtClean="0">
                <a:solidFill>
                  <a:schemeClr val="tx2">
                    <a:lumMod val="75000"/>
                  </a:schemeClr>
                </a:solidFill>
              </a:rPr>
              <a:t>Ex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: Thomas Morus visita Erasmus em </a:t>
            </a:r>
            <a:r>
              <a:rPr lang="pt-BR" altLang="pt-BR" sz="2400" dirty="0" err="1" smtClean="0">
                <a:solidFill>
                  <a:schemeClr val="tx2">
                    <a:lumMod val="75000"/>
                  </a:schemeClr>
                </a:solidFill>
              </a:rPr>
              <a:t>Roterdam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</a:rPr>
              <a:t>Iluminismo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: Expedições cientificas e artísticas a Regiões e Países </a:t>
            </a:r>
            <a:r>
              <a:rPr lang="pt-BR" altLang="pt-BR" sz="2400" dirty="0" err="1" smtClean="0">
                <a:solidFill>
                  <a:schemeClr val="tx2">
                    <a:lumMod val="75000"/>
                  </a:schemeClr>
                </a:solidFill>
              </a:rPr>
              <a:t>Ex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: Humboldt á Amazônia.</a:t>
            </a:r>
          </a:p>
          <a:p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</a:rPr>
              <a:t>Revolução Industrial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: Inicio da </a:t>
            </a:r>
            <a:r>
              <a:rPr lang="pt-BR" altLang="pt-BR" sz="2400" u="sng" dirty="0" smtClean="0">
                <a:solidFill>
                  <a:schemeClr val="tx2">
                    <a:lumMod val="75000"/>
                  </a:schemeClr>
                </a:solidFill>
              </a:rPr>
              <a:t>mobilidade estudantil 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por meio de bolsas de 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estudos</a:t>
            </a:r>
            <a:r>
              <a:rPr lang="pt-BR" altLang="pt-BR" sz="2400" dirty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altLang="pt-BR" sz="2400" dirty="0" err="1" smtClean="0">
                <a:solidFill>
                  <a:schemeClr val="tx2">
                    <a:lumMod val="75000"/>
                  </a:schemeClr>
                </a:solidFill>
              </a:rPr>
              <a:t>Ex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: Pedro Américo (bolsa de doutorado da Bélgica)</a:t>
            </a:r>
            <a:endParaRPr lang="pt-BR" altLang="pt-B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</a:rPr>
              <a:t>Virada do Sec. XX para XXI: </a:t>
            </a:r>
            <a:r>
              <a:rPr lang="pt-BR" altLang="pt-BR" sz="2400" u="sng" dirty="0" smtClean="0">
                <a:solidFill>
                  <a:schemeClr val="tx2">
                    <a:lumMod val="75000"/>
                  </a:schemeClr>
                </a:solidFill>
              </a:rPr>
              <a:t>Mobilidade institucional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, Universidades de classe mundial, criam unidade em outros continentes. </a:t>
            </a:r>
            <a:r>
              <a:rPr lang="pt-BR" altLang="pt-BR" sz="2400" dirty="0" err="1" smtClean="0">
                <a:solidFill>
                  <a:schemeClr val="tx2">
                    <a:lumMod val="75000"/>
                  </a:schemeClr>
                </a:solidFill>
              </a:rPr>
              <a:t>Ex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pt-BR" altLang="pt-BR" sz="2400" dirty="0" err="1" smtClean="0">
                <a:solidFill>
                  <a:schemeClr val="tx2">
                    <a:lumMod val="75000"/>
                  </a:schemeClr>
                </a:solidFill>
              </a:rPr>
              <a:t>Insead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 Singapura.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298388" y="908720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0" y="6648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INTERNACIONALIZAÇÃO </a:t>
            </a:r>
            <a:r>
              <a:rPr lang="pt-B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DA </a:t>
            </a:r>
            <a:r>
              <a:rPr lang="pt-B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EDUCAÇÃO </a:t>
            </a:r>
            <a:r>
              <a:rPr lang="pt-B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SUPERIOR</a:t>
            </a:r>
            <a:endParaRPr lang="pt-BR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298388" y="1065486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Conteúdo 1"/>
          <p:cNvSpPr txBox="1">
            <a:spLocks/>
          </p:cNvSpPr>
          <p:nvPr/>
        </p:nvSpPr>
        <p:spPr>
          <a:xfrm>
            <a:off x="-46956" y="1165771"/>
            <a:ext cx="9211320" cy="4977854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r>
              <a:rPr lang="pt-BR" altLang="pt-BR" sz="1800" b="1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Cooperação Internacional torna  Universidade menos provinciana, menos </a:t>
            </a:r>
            <a:r>
              <a:rPr lang="pt-BR" altLang="pt-BR" sz="1800" b="1" dirty="0" err="1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auto-centrada</a:t>
            </a:r>
            <a:r>
              <a:rPr lang="pt-BR" altLang="pt-BR" sz="1800" b="1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 </a:t>
            </a:r>
            <a:r>
              <a:rPr lang="pt-BR" altLang="pt-BR" sz="1800" b="1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e menos deslumbrada com o sucesso </a:t>
            </a:r>
            <a:r>
              <a:rPr lang="pt-BR" altLang="pt-BR" sz="1800" b="1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local.</a:t>
            </a: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pt-BR" altLang="pt-BR" sz="2000" b="1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Oportunidades</a:t>
            </a:r>
            <a:r>
              <a:rPr lang="pt-BR" altLang="pt-BR" sz="2000" b="1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: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t-BR" altLang="pt-BR" sz="2000" b="1" dirty="0" smtClean="0">
              <a:solidFill>
                <a:schemeClr val="tx2">
                  <a:lumMod val="75000"/>
                </a:schemeClr>
              </a:solidFill>
              <a:latin typeface="Corbel" pitchFamily="34" charset="0"/>
            </a:endParaRPr>
          </a:p>
          <a:p>
            <a:pPr marL="303213" lvl="1" indent="0">
              <a:lnSpc>
                <a:spcPct val="80000"/>
              </a:lnSpc>
              <a:buFontTx/>
              <a:buChar char="-"/>
            </a:pPr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Mobilidade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 complemento educacional para estudantes jovens todos níveis 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em 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país 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diferente, e mobilidade de pesquisadores;</a:t>
            </a:r>
            <a:endParaRPr lang="pt-BR" altLang="pt-BR" sz="2400" dirty="0" smtClean="0">
              <a:solidFill>
                <a:schemeClr val="tx2">
                  <a:lumMod val="75000"/>
                </a:schemeClr>
              </a:solidFill>
              <a:latin typeface="Corbel" pitchFamily="34" charset="0"/>
            </a:endParaRPr>
          </a:p>
          <a:p>
            <a:pPr marL="303213" lvl="1" indent="0">
              <a:lnSpc>
                <a:spcPct val="80000"/>
              </a:lnSpc>
              <a:buFont typeface="Verdana" pitchFamily="34" charset="0"/>
              <a:buNone/>
            </a:pPr>
            <a:endParaRPr lang="pt-BR" altLang="pt-BR" sz="2400" dirty="0" smtClean="0">
              <a:solidFill>
                <a:schemeClr val="tx2">
                  <a:lumMod val="75000"/>
                </a:schemeClr>
              </a:solidFill>
              <a:latin typeface="Corbel" pitchFamily="34" charset="0"/>
            </a:endParaRPr>
          </a:p>
          <a:p>
            <a:pPr marL="303213" lvl="1" indent="0">
              <a:lnSpc>
                <a:spcPct val="80000"/>
              </a:lnSpc>
              <a:buFontTx/>
              <a:buChar char="-"/>
            </a:pPr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Diversificação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 agrega competências individuais-grupo de fertilização cruzada equipes pesquisa;</a:t>
            </a:r>
          </a:p>
          <a:p>
            <a:pPr marL="303213" lvl="1" indent="0">
              <a:lnSpc>
                <a:spcPct val="80000"/>
              </a:lnSpc>
              <a:buFontTx/>
              <a:buChar char="-"/>
            </a:pPr>
            <a:endParaRPr lang="pt-BR" altLang="pt-BR" sz="2400" dirty="0" smtClean="0">
              <a:solidFill>
                <a:schemeClr val="tx2">
                  <a:lumMod val="75000"/>
                </a:schemeClr>
              </a:solidFill>
              <a:latin typeface="Corbel" pitchFamily="34" charset="0"/>
            </a:endParaRPr>
          </a:p>
          <a:p>
            <a:pPr marL="303213" lvl="1" indent="0">
              <a:lnSpc>
                <a:spcPct val="80000"/>
              </a:lnSpc>
              <a:buFontTx/>
              <a:buNone/>
            </a:pP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- </a:t>
            </a:r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Intercâmbio e </a:t>
            </a:r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Comparabilidade 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manancial troca experiências aferição instrumentos e métodos avaliação resultados em todos campos universitários.</a:t>
            </a:r>
          </a:p>
        </p:txBody>
      </p: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Título 2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CRITÉRIOS PARA OFERTA DE EDUCAÇÃO INTERNACIONAL*</a:t>
            </a:r>
            <a:endParaRPr lang="pt-BR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298388" y="1065486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Conteúdo 1"/>
          <p:cNvSpPr txBox="1">
            <a:spLocks/>
          </p:cNvSpPr>
          <p:nvPr/>
        </p:nvSpPr>
        <p:spPr>
          <a:xfrm>
            <a:off x="32196" y="1230385"/>
            <a:ext cx="9144000" cy="4358855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Estudantes advindos de </a:t>
            </a:r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</a:rPr>
              <a:t>2 ou mais continentes 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capazes de se comunicar com outros colegas e seus professores.</a:t>
            </a:r>
          </a:p>
          <a:p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Objetivo expresso por parte da instituição e dos seus professores em </a:t>
            </a:r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</a:rPr>
              <a:t>atrair participantes internacionais.</a:t>
            </a:r>
          </a:p>
          <a:p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</a:rPr>
              <a:t>Conteúdos dos cursos e pesquisa colaborativa 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voltados para participantes 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internacionais.</a:t>
            </a:r>
            <a:endParaRPr lang="pt-BR" altLang="pt-B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</a:rPr>
              <a:t>Suporte, estrutura e logística institucional e </a:t>
            </a:r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</a:rPr>
              <a:t>tecnológica 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para apoio ao estudantes e pesquisadores.</a:t>
            </a:r>
          </a:p>
          <a:p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Operação em escala com vários programas </a:t>
            </a:r>
            <a:r>
              <a:rPr lang="pt-BR" altLang="pt-BR" sz="2400" dirty="0" err="1" smtClean="0">
                <a:solidFill>
                  <a:schemeClr val="tx2">
                    <a:lumMod val="75000"/>
                  </a:schemeClr>
                </a:solidFill>
              </a:rPr>
              <a:t>inter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pt-BR" altLang="pt-BR" sz="2400" dirty="0" err="1" smtClean="0">
                <a:solidFill>
                  <a:schemeClr val="tx2">
                    <a:lumMod val="75000"/>
                  </a:schemeClr>
                </a:solidFill>
              </a:rPr>
              <a:t>multi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 e </a:t>
            </a:r>
            <a:r>
              <a:rPr lang="pt-BR" altLang="pt-BR" sz="2400" dirty="0" err="1" smtClean="0">
                <a:solidFill>
                  <a:schemeClr val="tx2">
                    <a:lumMod val="75000"/>
                  </a:schemeClr>
                </a:solidFill>
              </a:rPr>
              <a:t>pluridisciplinares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 capazes de receber números 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significativos </a:t>
            </a:r>
            <a:r>
              <a:rPr lang="pt-BR" altLang="pt-BR" sz="2400" dirty="0" smtClean="0">
                <a:solidFill>
                  <a:schemeClr val="tx2">
                    <a:lumMod val="75000"/>
                  </a:schemeClr>
                </a:solidFill>
              </a:rPr>
              <a:t>de alunos e professores.</a:t>
            </a:r>
          </a:p>
        </p:txBody>
      </p:sp>
      <p:sp>
        <p:nvSpPr>
          <p:cNvPr id="8" name="CaixaDeTexto 4"/>
          <p:cNvSpPr txBox="1">
            <a:spLocks noChangeArrowheads="1"/>
          </p:cNvSpPr>
          <p:nvPr/>
        </p:nvSpPr>
        <p:spPr bwMode="auto">
          <a:xfrm>
            <a:off x="3954462" y="5538264"/>
            <a:ext cx="533992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2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*</a:t>
            </a:r>
            <a:r>
              <a:rPr lang="pt-BR" altLang="pt-BR" sz="1200" b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Adapatado</a:t>
            </a:r>
            <a:r>
              <a:rPr lang="pt-BR" altLang="pt-BR" sz="12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por MF de </a:t>
            </a:r>
            <a:r>
              <a:rPr lang="pt-BR" altLang="pt-BR" sz="1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“</a:t>
            </a:r>
            <a:r>
              <a:rPr lang="pt-BR" altLang="pt-BR" sz="1200" b="1" dirty="0" err="1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Globaling</a:t>
            </a:r>
            <a:r>
              <a:rPr lang="pt-BR" altLang="pt-BR" sz="1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pt-BR" altLang="pt-BR" sz="1200" b="1" dirty="0" err="1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education</a:t>
            </a:r>
            <a:r>
              <a:rPr lang="pt-BR" altLang="pt-BR" sz="1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”, </a:t>
            </a:r>
            <a:r>
              <a:rPr lang="pt-BR" altLang="pt-BR" sz="12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Mason, Robin. OU/1998.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1800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39120"/>
          <a:stretch/>
        </p:blipFill>
        <p:spPr bwMode="auto">
          <a:xfrm>
            <a:off x="10864" y="5815283"/>
            <a:ext cx="9144000" cy="32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25"/>
            <a:ext cx="9144000" cy="714375"/>
          </a:xfrm>
          <a:prstGeom prst="rect">
            <a:avLst/>
          </a:prstGeom>
        </p:spPr>
      </p:pic>
      <p:sp>
        <p:nvSpPr>
          <p:cNvPr id="5" name="Título 2"/>
          <p:cNvSpPr txBox="1">
            <a:spLocks/>
          </p:cNvSpPr>
          <p:nvPr/>
        </p:nvSpPr>
        <p:spPr>
          <a:xfrm>
            <a:off x="0" y="0"/>
            <a:ext cx="9144000" cy="112474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CARACTERÍSTICAS ATUAIS DA INTERNACIONALIZAÇÃO DA EDUCAÇÃO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6" name="Espaço Reservado para Conteúdo 1"/>
          <p:cNvSpPr txBox="1">
            <a:spLocks/>
          </p:cNvSpPr>
          <p:nvPr/>
        </p:nvSpPr>
        <p:spPr>
          <a:xfrm>
            <a:off x="-20588" y="1387451"/>
            <a:ext cx="9144000" cy="4756174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32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Grande desafio global da educação </a:t>
            </a:r>
            <a:r>
              <a:rPr lang="pt-BR" altLang="pt-BR" sz="32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é </a:t>
            </a:r>
            <a:r>
              <a:rPr lang="pt-BR" altLang="pt-BR" sz="32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a questão cultural (língua, costumes e tradições).</a:t>
            </a:r>
          </a:p>
          <a:p>
            <a:r>
              <a:rPr lang="pt-BR" altLang="pt-BR" sz="32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A internacionalização da educação é uma solução e não um problema.</a:t>
            </a:r>
          </a:p>
          <a:p>
            <a:r>
              <a:rPr lang="pt-BR" altLang="pt-BR" sz="32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As </a:t>
            </a:r>
            <a:r>
              <a:rPr lang="pt-BR" altLang="pt-BR" sz="3200" dirty="0" err="1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Tic’s</a:t>
            </a:r>
            <a:r>
              <a:rPr lang="pt-BR" altLang="pt-BR" sz="32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 constituem-se meios efetivos e eficientes para viabilizar a educação global.</a:t>
            </a:r>
          </a:p>
          <a:p>
            <a:r>
              <a:rPr lang="pt-BR" altLang="pt-BR" sz="3200" dirty="0" smtClean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Crescente disponibilidade de organizações e programas de internacionalização.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298388" y="1124744"/>
            <a:ext cx="856895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36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1662</Words>
  <Application>Microsoft Office PowerPoint</Application>
  <PresentationFormat>Apresentação na tela (4:3)</PresentationFormat>
  <Paragraphs>246</Paragraphs>
  <Slides>40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40</vt:i4>
      </vt:variant>
    </vt:vector>
  </HeadingPairs>
  <TitlesOfParts>
    <vt:vector size="43" baseType="lpstr">
      <vt:lpstr>Tema do Office</vt:lpstr>
      <vt:lpstr>Gráfico</vt:lpstr>
      <vt:lpstr>Imagem de Bitmap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Joelson</dc:creator>
  <cp:lastModifiedBy>Joelson</cp:lastModifiedBy>
  <cp:revision>38</cp:revision>
  <dcterms:created xsi:type="dcterms:W3CDTF">2014-03-14T18:24:01Z</dcterms:created>
  <dcterms:modified xsi:type="dcterms:W3CDTF">2014-03-15T17:46:24Z</dcterms:modified>
</cp:coreProperties>
</file>