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56" r:id="rId2"/>
    <p:sldId id="257" r:id="rId3"/>
    <p:sldId id="295" r:id="rId4"/>
    <p:sldId id="296" r:id="rId5"/>
    <p:sldId id="316" r:id="rId6"/>
    <p:sldId id="298" r:id="rId7"/>
    <p:sldId id="297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8" r:id="rId19"/>
    <p:sldId id="317" r:id="rId20"/>
    <p:sldId id="299" r:id="rId21"/>
    <p:sldId id="258" r:id="rId22"/>
    <p:sldId id="259" r:id="rId23"/>
    <p:sldId id="261" r:id="rId24"/>
    <p:sldId id="260" r:id="rId25"/>
    <p:sldId id="262" r:id="rId26"/>
    <p:sldId id="264" r:id="rId27"/>
    <p:sldId id="265" r:id="rId28"/>
    <p:sldId id="263" r:id="rId29"/>
    <p:sldId id="313" r:id="rId30"/>
    <p:sldId id="314" r:id="rId31"/>
    <p:sldId id="315" r:id="rId32"/>
    <p:sldId id="300" r:id="rId33"/>
    <p:sldId id="272" r:id="rId34"/>
    <p:sldId id="273" r:id="rId35"/>
    <p:sldId id="274" r:id="rId36"/>
    <p:sldId id="275" r:id="rId37"/>
    <p:sldId id="276" r:id="rId38"/>
    <p:sldId id="277" r:id="rId39"/>
    <p:sldId id="278" r:id="rId40"/>
    <p:sldId id="301" r:id="rId41"/>
    <p:sldId id="271" r:id="rId42"/>
    <p:sldId id="279" r:id="rId43"/>
    <p:sldId id="280" r:id="rId44"/>
    <p:sldId id="302" r:id="rId45"/>
    <p:sldId id="281" r:id="rId46"/>
    <p:sldId id="282" r:id="rId47"/>
    <p:sldId id="283" r:id="rId48"/>
    <p:sldId id="284" r:id="rId49"/>
    <p:sldId id="285" r:id="rId50"/>
    <p:sldId id="286" r:id="rId51"/>
  </p:sldIdLst>
  <p:sldSz cx="9144000" cy="6858000" type="screen4x3"/>
  <p:notesSz cx="6718300" cy="9855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ruagy" initials="s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27" autoAdjust="0"/>
  </p:normalViewPr>
  <p:slideViewPr>
    <p:cSldViewPr>
      <p:cViewPr varScale="1">
        <p:scale>
          <a:sx n="116" d="100"/>
          <a:sy n="116" d="100"/>
        </p:scale>
        <p:origin x="-14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267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gin\Dropbox\MPROF\Discussao\curso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ogin\Dropbox\MPROF\Discussao\curs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Plan2!$A$2</c:f>
              <c:strCache>
                <c:ptCount val="1"/>
                <c:pt idx="0">
                  <c:v>0</c:v>
                </c:pt>
              </c:strCache>
            </c:strRef>
          </c:tx>
          <c:invertIfNegative val="0"/>
          <c:cat>
            <c:numRef>
              <c:f>Plan2!$B$1:$Q$1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Plan2!$B$2:$Q$2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Plan2!$A$3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numRef>
              <c:f>Plan2!$B$1:$Q$1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Plan2!$B$3:$Q$3</c:f>
              <c:numCache>
                <c:formatCode>General</c:formatCode>
                <c:ptCount val="16"/>
                <c:pt idx="14">
                  <c:v>1</c:v>
                </c:pt>
                <c:pt idx="15">
                  <c:v>1</c:v>
                </c:pt>
              </c:numCache>
            </c:numRef>
          </c:val>
        </c:ser>
        <c:ser>
          <c:idx val="2"/>
          <c:order val="2"/>
          <c:tx>
            <c:strRef>
              <c:f>Plan2!$A$4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numRef>
              <c:f>Plan2!$B$1:$Q$1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Plan2!$B$4:$Q$4</c:f>
              <c:numCache>
                <c:formatCode>General</c:formatCode>
                <c:ptCount val="16"/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5</c:v>
                </c:pt>
                <c:pt idx="12">
                  <c:v>5</c:v>
                </c:pt>
                <c:pt idx="13">
                  <c:v>6</c:v>
                </c:pt>
                <c:pt idx="14">
                  <c:v>8</c:v>
                </c:pt>
                <c:pt idx="15">
                  <c:v>10</c:v>
                </c:pt>
              </c:numCache>
            </c:numRef>
          </c:val>
        </c:ser>
        <c:ser>
          <c:idx val="3"/>
          <c:order val="3"/>
          <c:tx>
            <c:strRef>
              <c:f>Plan2!$A$5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numRef>
              <c:f>Plan2!$B$1:$Q$1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Plan2!$B$5:$Q$5</c:f>
              <c:numCache>
                <c:formatCode>General</c:formatCode>
                <c:ptCount val="16"/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ser>
          <c:idx val="4"/>
          <c:order val="4"/>
          <c:tx>
            <c:strRef>
              <c:f>Plan2!$A$6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numRef>
              <c:f>Plan2!$B$1:$Q$1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Plan2!$B$6:$Q$6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7146368"/>
        <c:axId val="97147904"/>
      </c:barChart>
      <c:catAx>
        <c:axId val="97146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7147904"/>
        <c:crosses val="autoZero"/>
        <c:auto val="1"/>
        <c:lblAlgn val="ctr"/>
        <c:lblOffset val="100"/>
        <c:noMultiLvlLbl val="0"/>
      </c:catAx>
      <c:valAx>
        <c:axId val="97147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71463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Plan1!$A$2</c:f>
              <c:strCache>
                <c:ptCount val="1"/>
                <c:pt idx="0">
                  <c:v>UFRGS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Plan1!$D$2:$S$2</c:f>
              <c:numCache>
                <c:formatCode>General</c:formatCode>
                <c:ptCount val="16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</c:numCache>
            </c:numRef>
          </c:val>
        </c:ser>
        <c:ser>
          <c:idx val="1"/>
          <c:order val="1"/>
          <c:tx>
            <c:strRef>
              <c:f>Plan1!$A$3</c:f>
              <c:strCache>
                <c:ptCount val="1"/>
                <c:pt idx="0">
                  <c:v>UNIFACS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Plan1!$D$3:$S$3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2</c:v>
                </c:pt>
                <c:pt idx="15">
                  <c:v>2</c:v>
                </c:pt>
              </c:numCache>
            </c:numRef>
          </c:val>
        </c:ser>
        <c:ser>
          <c:idx val="2"/>
          <c:order val="2"/>
          <c:tx>
            <c:strRef>
              <c:f>Plan1!$A$4</c:f>
              <c:strCache>
                <c:ptCount val="1"/>
                <c:pt idx="0">
                  <c:v>UNICAMP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Plan1!$D$4:$S$4</c:f>
              <c:numCache>
                <c:formatCode>General</c:formatCode>
                <c:ptCount val="16"/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</c:numCache>
            </c:numRef>
          </c:val>
        </c:ser>
        <c:ser>
          <c:idx val="3"/>
          <c:order val="3"/>
          <c:tx>
            <c:strRef>
              <c:f>Plan1!$A$5</c:f>
              <c:strCache>
                <c:ptCount val="1"/>
                <c:pt idx="0">
                  <c:v>UECE/CEFET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Plan1!$D$5:$S$5</c:f>
              <c:numCache>
                <c:formatCode>General</c:formatCode>
                <c:ptCount val="16"/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</c:numCache>
            </c:numRef>
          </c:val>
        </c:ser>
        <c:ser>
          <c:idx val="4"/>
          <c:order val="4"/>
          <c:tx>
            <c:strRef>
              <c:f>Plan1!$A$6</c:f>
              <c:strCache>
                <c:ptCount val="1"/>
                <c:pt idx="0">
                  <c:v>UFPE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Plan1!$D$6:$S$6</c:f>
              <c:numCache>
                <c:formatCode>General</c:formatCode>
                <c:ptCount val="16"/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3</c:v>
                </c:pt>
                <c:pt idx="15">
                  <c:v>3</c:v>
                </c:pt>
              </c:numCache>
            </c:numRef>
          </c:val>
        </c:ser>
        <c:ser>
          <c:idx val="5"/>
          <c:order val="5"/>
          <c:tx>
            <c:strRef>
              <c:f>Plan1!$A$7</c:f>
              <c:strCache>
                <c:ptCount val="1"/>
                <c:pt idx="0">
                  <c:v>CESAR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Plan1!$D$7:$S$7</c:f>
              <c:numCache>
                <c:formatCode>General</c:formatCode>
                <c:ptCount val="16"/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</c:numCache>
            </c:numRef>
          </c:val>
        </c:ser>
        <c:ser>
          <c:idx val="6"/>
          <c:order val="6"/>
          <c:tx>
            <c:strRef>
              <c:f>Plan1!$A$8</c:f>
              <c:strCache>
                <c:ptCount val="1"/>
                <c:pt idx="0">
                  <c:v>UTFPR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Plan1!$D$8:$S$8</c:f>
              <c:numCache>
                <c:formatCode>General</c:formatCode>
                <c:ptCount val="16"/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</c:numCache>
            </c:numRef>
          </c:val>
        </c:ser>
        <c:ser>
          <c:idx val="7"/>
          <c:order val="7"/>
          <c:tx>
            <c:strRef>
              <c:f>Plan1!$A$9</c:f>
              <c:strCache>
                <c:ptCount val="1"/>
                <c:pt idx="0">
                  <c:v>UEMA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Plan1!$D$9:$S$9</c:f>
              <c:numCache>
                <c:formatCode>General</c:formatCode>
                <c:ptCount val="16"/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</c:numCache>
            </c:numRef>
          </c:val>
        </c:ser>
        <c:ser>
          <c:idx val="8"/>
          <c:order val="8"/>
          <c:tx>
            <c:strRef>
              <c:f>Plan1!$A$10</c:f>
              <c:strCache>
                <c:ptCount val="1"/>
                <c:pt idx="0">
                  <c:v>UNB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Plan1!$D$10:$S$10</c:f>
              <c:numCache>
                <c:formatCode>General</c:formatCode>
                <c:ptCount val="16"/>
                <c:pt idx="13">
                  <c:v>3</c:v>
                </c:pt>
                <c:pt idx="14">
                  <c:v>3</c:v>
                </c:pt>
                <c:pt idx="15">
                  <c:v>3</c:v>
                </c:pt>
              </c:numCache>
            </c:numRef>
          </c:val>
        </c:ser>
        <c:ser>
          <c:idx val="9"/>
          <c:order val="9"/>
          <c:tx>
            <c:strRef>
              <c:f>Plan1!$A$11</c:f>
              <c:strCache>
                <c:ptCount val="1"/>
                <c:pt idx="0">
                  <c:v>UFMS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Plan1!$D$11:$S$11</c:f>
              <c:numCache>
                <c:formatCode>General</c:formatCode>
                <c:ptCount val="16"/>
                <c:pt idx="14">
                  <c:v>3</c:v>
                </c:pt>
                <c:pt idx="15">
                  <c:v>3</c:v>
                </c:pt>
              </c:numCache>
            </c:numRef>
          </c:val>
        </c:ser>
        <c:ser>
          <c:idx val="10"/>
          <c:order val="10"/>
          <c:tx>
            <c:strRef>
              <c:f>Plan1!$A$12</c:f>
              <c:strCache>
                <c:ptCount val="1"/>
                <c:pt idx="0">
                  <c:v>UTFPR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Plan1!$D$12:$S$12</c:f>
              <c:numCache>
                <c:formatCode>General</c:formatCode>
                <c:ptCount val="16"/>
                <c:pt idx="14">
                  <c:v>3</c:v>
                </c:pt>
                <c:pt idx="15">
                  <c:v>3</c:v>
                </c:pt>
              </c:numCache>
            </c:numRef>
          </c:val>
        </c:ser>
        <c:ser>
          <c:idx val="11"/>
          <c:order val="11"/>
          <c:tx>
            <c:strRef>
              <c:f>Plan1!$A$13</c:f>
              <c:strCache>
                <c:ptCount val="1"/>
                <c:pt idx="0">
                  <c:v>FUPF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Plan1!$D$13:$S$13</c:f>
              <c:numCache>
                <c:formatCode>General</c:formatCode>
                <c:ptCount val="16"/>
                <c:pt idx="15">
                  <c:v>3</c:v>
                </c:pt>
              </c:numCache>
            </c:numRef>
          </c:val>
        </c:ser>
        <c:ser>
          <c:idx val="12"/>
          <c:order val="12"/>
          <c:tx>
            <c:strRef>
              <c:f>Plan1!$A$14</c:f>
              <c:strCache>
                <c:ptCount val="1"/>
                <c:pt idx="0">
                  <c:v>UFRN</c:v>
                </c:pt>
              </c:strCache>
            </c:strRef>
          </c:tx>
          <c:invertIfNegative val="0"/>
          <c:cat>
            <c:numRef>
              <c:f>Plan1!$D$1:$S$1</c:f>
              <c:numCache>
                <c:formatCode>General</c:formatCode>
                <c:ptCount val="16"/>
                <c:pt idx="0">
                  <c:v>1999</c:v>
                </c:pt>
                <c:pt idx="1">
                  <c:v>2000</c:v>
                </c:pt>
                <c:pt idx="2">
                  <c:v>2001</c:v>
                </c:pt>
                <c:pt idx="3">
                  <c:v>2002</c:v>
                </c:pt>
                <c:pt idx="4">
                  <c:v>2003</c:v>
                </c:pt>
                <c:pt idx="5">
                  <c:v>2004</c:v>
                </c:pt>
                <c:pt idx="6">
                  <c:v>2005</c:v>
                </c:pt>
                <c:pt idx="7">
                  <c:v>2006</c:v>
                </c:pt>
                <c:pt idx="8">
                  <c:v>2007</c:v>
                </c:pt>
                <c:pt idx="9">
                  <c:v>2008</c:v>
                </c:pt>
                <c:pt idx="10">
                  <c:v>2009</c:v>
                </c:pt>
                <c:pt idx="11">
                  <c:v>2010</c:v>
                </c:pt>
                <c:pt idx="12">
                  <c:v>2011</c:v>
                </c:pt>
                <c:pt idx="13">
                  <c:v>2012</c:v>
                </c:pt>
                <c:pt idx="14">
                  <c:v>2013</c:v>
                </c:pt>
                <c:pt idx="15">
                  <c:v>2014</c:v>
                </c:pt>
              </c:numCache>
            </c:numRef>
          </c:cat>
          <c:val>
            <c:numRef>
              <c:f>Plan1!$D$14:$S$14</c:f>
              <c:numCache>
                <c:formatCode>General</c:formatCode>
                <c:ptCount val="16"/>
                <c:pt idx="15">
                  <c:v>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99559680"/>
        <c:axId val="99565568"/>
      </c:barChart>
      <c:catAx>
        <c:axId val="995596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99565568"/>
        <c:crosses val="autoZero"/>
        <c:auto val="1"/>
        <c:lblAlgn val="ctr"/>
        <c:lblOffset val="100"/>
        <c:noMultiLvlLbl val="0"/>
      </c:catAx>
      <c:valAx>
        <c:axId val="995655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99559680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05482" y="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C3D08-F91E-4C98-9359-B11E04B33D7D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36073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05482" y="936073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CAFDD-95A9-4038-B2DE-8614884CDE3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77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05482" y="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2422CC-6C6A-4976-9BF6-037D3140D39F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1830" y="4681220"/>
            <a:ext cx="5374640" cy="44348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36073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05482" y="9360730"/>
            <a:ext cx="2911263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607E32-30CA-44C0-8077-ACFDEBBDA7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1305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607E32-30CA-44C0-8077-ACFDEBBDA70B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35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36912"/>
            <a:ext cx="7772400" cy="1470025"/>
          </a:xfrm>
        </p:spPr>
        <p:txBody>
          <a:bodyPr>
            <a:normAutofit/>
          </a:bodyPr>
          <a:lstStyle>
            <a:lvl1pPr algn="l">
              <a:defRPr sz="3500" b="1">
                <a:solidFill>
                  <a:srgbClr val="8A2626"/>
                </a:solidFill>
                <a:latin typeface="Swis721 Cn BT" panose="020B050602020203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31589" y="3692624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8A2626"/>
                </a:solidFill>
                <a:latin typeface="Swis721 Cn BT" panose="020B0506020202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381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39"/>
          <a:stretch/>
        </p:blipFill>
        <p:spPr bwMode="auto">
          <a:xfrm>
            <a:off x="1763688" y="5873368"/>
            <a:ext cx="1152128" cy="579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3863" y="6625816"/>
            <a:ext cx="9991726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0" name="Retângulo 9"/>
          <p:cNvSpPr/>
          <p:nvPr userDrawn="1"/>
        </p:nvSpPr>
        <p:spPr>
          <a:xfrm>
            <a:off x="8184360" y="6309320"/>
            <a:ext cx="8258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200" dirty="0" smtClean="0">
                <a:solidFill>
                  <a:schemeClr val="bg1">
                    <a:lumMod val="65000"/>
                  </a:schemeClr>
                </a:solidFill>
                <a:latin typeface="Swis721 Cn BT" panose="020B0506020202030204" pitchFamily="34" charset="0"/>
              </a:rPr>
              <a:t>CIn.ufpe.br</a:t>
            </a:r>
            <a:endParaRPr lang="pt-BR" sz="1200" dirty="0">
              <a:solidFill>
                <a:schemeClr val="bg1">
                  <a:lumMod val="65000"/>
                </a:schemeClr>
              </a:solidFill>
              <a:latin typeface="Swis721 Cn BT" panose="020B0506020202030204" pitchFamily="34" charset="0"/>
            </a:endParaRPr>
          </a:p>
        </p:txBody>
      </p:sp>
      <p:pic>
        <p:nvPicPr>
          <p:cNvPr id="4" name="Picture 2" descr="\\virtualdisk.cin.ufpe.br\imprensa\CIn - Design\40 anos CIn\selo 40 anos CIn\versões jpg e png\CIn+40Anos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666363"/>
            <a:ext cx="720080" cy="781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349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429" y="260648"/>
            <a:ext cx="7427168" cy="1143000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8A2626"/>
                </a:solidFill>
                <a:latin typeface="Swis721 Cn BT" panose="020B050602020203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36505"/>
          </a:xfrm>
        </p:spPr>
        <p:txBody>
          <a:bodyPr>
            <a:normAutofit/>
          </a:bodyPr>
          <a:lstStyle>
            <a:lvl1pPr>
              <a:defRPr sz="2400">
                <a:solidFill>
                  <a:srgbClr val="8A2626"/>
                </a:solidFill>
                <a:latin typeface="Swis721 Cn BT" panose="020B0506020202030204" pitchFamily="34" charset="0"/>
              </a:defRPr>
            </a:lvl1pPr>
            <a:lvl2pPr>
              <a:defRPr sz="2000">
                <a:solidFill>
                  <a:srgbClr val="8A2626"/>
                </a:solidFill>
                <a:latin typeface="Swis721 Cn BT" panose="020B0506020202030204" pitchFamily="34" charset="0"/>
              </a:defRPr>
            </a:lvl2pPr>
            <a:lvl3pPr>
              <a:defRPr sz="1800">
                <a:solidFill>
                  <a:srgbClr val="8A2626"/>
                </a:solidFill>
                <a:latin typeface="Swis721 Cn BT" panose="020B0506020202030204" pitchFamily="34" charset="0"/>
              </a:defRPr>
            </a:lvl3pPr>
            <a:lvl4pPr>
              <a:defRPr sz="1600">
                <a:solidFill>
                  <a:srgbClr val="8A2626"/>
                </a:solidFill>
                <a:latin typeface="Swis721 Cn BT" panose="020B0506020202030204" pitchFamily="34" charset="0"/>
              </a:defRPr>
            </a:lvl4pPr>
            <a:lvl5pPr>
              <a:defRPr sz="1600">
                <a:solidFill>
                  <a:srgbClr val="8A2626"/>
                </a:solidFill>
                <a:latin typeface="Swis721 Cn BT" panose="020B0506020202030204" pitchFamily="34" charset="0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381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3863" y="6625816"/>
            <a:ext cx="9991726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Retângulo 8"/>
          <p:cNvSpPr/>
          <p:nvPr userDrawn="1"/>
        </p:nvSpPr>
        <p:spPr>
          <a:xfrm>
            <a:off x="8172400" y="6309320"/>
            <a:ext cx="72006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000" dirty="0" smtClean="0">
                <a:solidFill>
                  <a:schemeClr val="bg1">
                    <a:lumMod val="65000"/>
                  </a:schemeClr>
                </a:solidFill>
                <a:latin typeface="Swis721 Cn BT" panose="020B0506020202030204" pitchFamily="34" charset="0"/>
              </a:rPr>
              <a:t>CIn.ufpe.br</a:t>
            </a:r>
            <a:endParaRPr lang="pt-BR" sz="1000" dirty="0">
              <a:solidFill>
                <a:schemeClr val="bg1">
                  <a:lumMod val="65000"/>
                </a:schemeClr>
              </a:solidFill>
              <a:latin typeface="Swis721 Cn BT" panose="020B0506020202030204" pitchFamily="34" charset="0"/>
            </a:endParaRPr>
          </a:p>
        </p:txBody>
      </p:sp>
      <p:pic>
        <p:nvPicPr>
          <p:cNvPr id="11" name="Picture 2" descr="\\virtualdisk.cin.ufpe.br\imprensa\CIn - Design\40 anos CIn\selo 40 anos CIn\versões jpg e png\CIn+40Anos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168" y="5589240"/>
            <a:ext cx="597481" cy="648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228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429" y="260648"/>
            <a:ext cx="7427168" cy="1143000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rgbClr val="8A2626"/>
                </a:solidFill>
                <a:latin typeface="Swis721 Cn BT" panose="020B050602020203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6381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122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53826D-F469-48E7-B0B1-806DC2BEC38F}" type="datetimeFigureOut">
              <a:rPr lang="pt-BR" smtClean="0"/>
              <a:pPr/>
              <a:t>25/07/2014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3491880" y="1556792"/>
            <a:ext cx="5112568" cy="4752528"/>
          </a:xfrm>
          <a:prstGeom prst="rect">
            <a:avLst/>
          </a:prstGeom>
        </p:spPr>
        <p:txBody>
          <a:bodyPr/>
          <a:lstStyle/>
          <a:p>
            <a:fld id="{0A2A0A98-E173-4083-B4DA-54C61E3F785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75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Clique para </a:t>
            </a:r>
            <a:r>
              <a:rPr lang="en-US" noProof="0" dirty="0" err="1" smtClean="0"/>
              <a:t>editar</a:t>
            </a:r>
            <a:r>
              <a:rPr lang="en-US" noProof="0" dirty="0" smtClean="0"/>
              <a:t> o </a:t>
            </a:r>
            <a:r>
              <a:rPr lang="en-US" noProof="0" dirty="0" err="1" smtClean="0"/>
              <a:t>título</a:t>
            </a:r>
            <a:r>
              <a:rPr lang="en-US" noProof="0" dirty="0" smtClean="0"/>
              <a:t> </a:t>
            </a:r>
            <a:r>
              <a:rPr lang="en-US" noProof="0" dirty="0" err="1" smtClean="0"/>
              <a:t>mestre</a:t>
            </a:r>
            <a:endParaRPr lang="en-US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Clique para </a:t>
            </a:r>
            <a:r>
              <a:rPr lang="en-US" noProof="0" dirty="0" err="1" smtClean="0"/>
              <a:t>editar</a:t>
            </a:r>
            <a:r>
              <a:rPr lang="en-US" noProof="0" dirty="0" smtClean="0"/>
              <a:t> o </a:t>
            </a:r>
            <a:r>
              <a:rPr lang="en-US" noProof="0" dirty="0" err="1" smtClean="0"/>
              <a:t>texto</a:t>
            </a:r>
            <a:r>
              <a:rPr lang="en-US" noProof="0" dirty="0" smtClean="0"/>
              <a:t> </a:t>
            </a:r>
            <a:r>
              <a:rPr lang="en-US" noProof="0" dirty="0" err="1" smtClean="0"/>
              <a:t>mestre</a:t>
            </a:r>
            <a:endParaRPr lang="en-US" noProof="0" dirty="0" smtClean="0"/>
          </a:p>
          <a:p>
            <a:pPr lvl="1"/>
            <a:r>
              <a:rPr lang="en-US" noProof="0" dirty="0" smtClean="0"/>
              <a:t>Segundo </a:t>
            </a:r>
            <a:r>
              <a:rPr lang="en-US" noProof="0" dirty="0" err="1" smtClean="0"/>
              <a:t>nível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Terceiro</a:t>
            </a:r>
            <a:r>
              <a:rPr lang="en-US" noProof="0" dirty="0" smtClean="0"/>
              <a:t> </a:t>
            </a:r>
            <a:r>
              <a:rPr lang="en-US" noProof="0" dirty="0" err="1" smtClean="0"/>
              <a:t>nível</a:t>
            </a:r>
            <a:endParaRPr lang="en-US" noProof="0" dirty="0" smtClean="0"/>
          </a:p>
          <a:p>
            <a:pPr lvl="3"/>
            <a:r>
              <a:rPr lang="en-US" noProof="0" dirty="0" smtClean="0"/>
              <a:t>Quarto </a:t>
            </a:r>
            <a:r>
              <a:rPr lang="en-US" noProof="0" dirty="0" err="1" smtClean="0"/>
              <a:t>nível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Quinto</a:t>
            </a:r>
            <a:r>
              <a:rPr lang="en-US" noProof="0" dirty="0" smtClean="0"/>
              <a:t> </a:t>
            </a:r>
            <a:r>
              <a:rPr lang="en-US" noProof="0" dirty="0" err="1" smtClean="0"/>
              <a:t>nível</a:t>
            </a:r>
            <a:endParaRPr lang="en-US" noProof="0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3DEF6-3213-4E1F-BF11-F9A2367C79DC}" type="datetimeFigureOut">
              <a:rPr lang="pt-BR" smtClean="0"/>
              <a:t>25/07/2014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30E64-08E1-4CA4-97BB-8E38FA75E7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0337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2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n.ufpe.br/~suruagy/publicacoes/weiPainel2a.pdf" TargetMode="Externa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7772400" cy="1470025"/>
          </a:xfrm>
        </p:spPr>
        <p:txBody>
          <a:bodyPr/>
          <a:lstStyle/>
          <a:p>
            <a:r>
              <a:rPr lang="en-US" dirty="0" err="1" smtClean="0"/>
              <a:t>Mestrados</a:t>
            </a:r>
            <a:r>
              <a:rPr lang="en-US" dirty="0" smtClean="0"/>
              <a:t> </a:t>
            </a:r>
            <a:r>
              <a:rPr lang="en-US" dirty="0" err="1" smtClean="0"/>
              <a:t>Profissionais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José Augusto Suruagy </a:t>
            </a:r>
            <a:r>
              <a:rPr lang="en-US" dirty="0" err="1" smtClean="0"/>
              <a:t>Monteiro</a:t>
            </a:r>
            <a:endParaRPr lang="en-US" dirty="0" smtClean="0"/>
          </a:p>
          <a:p>
            <a:r>
              <a:rPr lang="en-US" dirty="0" smtClean="0"/>
              <a:t>suruagy@cin.ufpe.br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2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Crítica à Avaliação Trienal (2010-12)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Distanciamento </a:t>
            </a:r>
            <a:r>
              <a:rPr lang="pt-BR" dirty="0"/>
              <a:t>de visão entre as instituições que oferecem os cursos de </a:t>
            </a:r>
            <a:r>
              <a:rPr lang="pt-BR" dirty="0" smtClean="0"/>
              <a:t>MP e </a:t>
            </a:r>
            <a:r>
              <a:rPr lang="pt-BR" dirty="0"/>
              <a:t>a comissão </a:t>
            </a:r>
            <a:r>
              <a:rPr lang="pt-BR" dirty="0" smtClean="0"/>
              <a:t>responsável </a:t>
            </a:r>
            <a:r>
              <a:rPr lang="pt-BR" dirty="0"/>
              <a:t>pelo seu julgamento. </a:t>
            </a:r>
            <a:endParaRPr lang="pt-BR" dirty="0" smtClean="0"/>
          </a:p>
          <a:p>
            <a:r>
              <a:rPr lang="pt-BR" dirty="0" smtClean="0"/>
              <a:t>Há </a:t>
            </a:r>
            <a:r>
              <a:rPr lang="pt-BR" dirty="0"/>
              <a:t>algum tempo os documentos de área </a:t>
            </a:r>
            <a:r>
              <a:rPr lang="pt-BR" dirty="0" smtClean="0"/>
              <a:t>reconhecem a necessidade </a:t>
            </a:r>
            <a:r>
              <a:rPr lang="pt-BR" dirty="0"/>
              <a:t>de ampliação na formação de recursos humanos na área de Computação que poderia ser viabilizada também através da oferta de um maior número de vagas em cursos profissionais. </a:t>
            </a:r>
            <a:endParaRPr lang="pt-BR" dirty="0" smtClean="0"/>
          </a:p>
          <a:p>
            <a:r>
              <a:rPr lang="pt-BR" dirty="0" smtClean="0"/>
              <a:t>O ideal seria que um grupo consolidado ofertasse as diversas modalidades de cursos lato-sensu:</a:t>
            </a:r>
          </a:p>
          <a:p>
            <a:pPr lvl="1"/>
            <a:r>
              <a:rPr lang="pt-BR" dirty="0" smtClean="0"/>
              <a:t>Doutorado</a:t>
            </a:r>
          </a:p>
          <a:p>
            <a:pPr lvl="1"/>
            <a:r>
              <a:rPr lang="pt-BR" dirty="0" smtClean="0"/>
              <a:t>Mestrado acadêmico e</a:t>
            </a:r>
          </a:p>
          <a:p>
            <a:pPr lvl="1"/>
            <a:r>
              <a:rPr lang="pt-BR" dirty="0" smtClean="0"/>
              <a:t>Mestrado profissional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29116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Crítica à Avaliação Trienal (2010-12)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Mas, os critérios adotados provocam desestímulo </a:t>
            </a:r>
            <a:r>
              <a:rPr lang="pt-BR" dirty="0"/>
              <a:t>nos programas que contam com os cursos acadêmicos no oferecimento desta modalidade de curso. </a:t>
            </a:r>
            <a:endParaRPr lang="pt-BR" dirty="0" smtClean="0"/>
          </a:p>
          <a:p>
            <a:r>
              <a:rPr lang="pt-BR" dirty="0" smtClean="0"/>
              <a:t>Dentre </a:t>
            </a:r>
            <a:r>
              <a:rPr lang="pt-BR" dirty="0"/>
              <a:t>os critérios mencionados queremos destacar dois em particular: </a:t>
            </a:r>
            <a:endParaRPr lang="pt-BR" dirty="0" smtClean="0"/>
          </a:p>
          <a:p>
            <a:pPr marL="457200" lvl="1" indent="0">
              <a:buNone/>
            </a:pPr>
            <a:r>
              <a:rPr lang="pt-BR" dirty="0" smtClean="0"/>
              <a:t>(</a:t>
            </a:r>
            <a:r>
              <a:rPr lang="pt-BR" dirty="0"/>
              <a:t>1) um foco excessivo na interação com empresas e na produção de patentes; </a:t>
            </a:r>
            <a:endParaRPr lang="pt-BR" dirty="0" smtClean="0"/>
          </a:p>
          <a:p>
            <a:pPr marL="457200" lvl="1" indent="0">
              <a:buNone/>
            </a:pPr>
            <a:r>
              <a:rPr lang="pt-BR" dirty="0" smtClean="0"/>
              <a:t>(</a:t>
            </a:r>
            <a:r>
              <a:rPr lang="pt-BR" dirty="0"/>
              <a:t>2) a exigência de divisão da produção docente entre o programa acadêmico (doutorado e mestrado) e o programa profissional.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6792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Crítica à Avaliação Trienal (2010-12)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Interação com Empresas e Produção de Patentes</a:t>
            </a:r>
          </a:p>
          <a:p>
            <a:pPr lvl="1"/>
            <a:r>
              <a:rPr lang="pt-BR" dirty="0" smtClean="0"/>
              <a:t>No mundo ideal, as empresas bancariam a formação de seus profissionais e a inovação produzida redundaria em registro de patentes;</a:t>
            </a:r>
          </a:p>
          <a:p>
            <a:pPr lvl="1"/>
            <a:r>
              <a:rPr lang="pt-BR" dirty="0" smtClean="0"/>
              <a:t>Mas, no mundo real a iniciativa tem partido muito </a:t>
            </a:r>
            <a:r>
              <a:rPr lang="pt-BR" dirty="0"/>
              <a:t>mais dos funcionários que buscam uma melhor qualificação, visando um melhor posicionamento e remuneração no mercado</a:t>
            </a:r>
            <a:r>
              <a:rPr lang="pt-BR" dirty="0" smtClean="0"/>
              <a:t>.</a:t>
            </a:r>
          </a:p>
          <a:p>
            <a:pPr lvl="1"/>
            <a:r>
              <a:rPr lang="pt-BR" dirty="0"/>
              <a:t>Outros formatos também são interessantes, resultando numa maior qualificação da mão de obra profissional não apenas em empresas, mas também em órgãos públicos. </a:t>
            </a:r>
            <a:endParaRPr lang="pt-BR" dirty="0" smtClean="0"/>
          </a:p>
          <a:p>
            <a:pPr lvl="2"/>
            <a:r>
              <a:rPr lang="pt-BR" dirty="0" smtClean="0"/>
              <a:t>Exemplos: </a:t>
            </a:r>
            <a:r>
              <a:rPr lang="pt-BR" dirty="0" err="1" smtClean="0"/>
              <a:t>Profmat</a:t>
            </a:r>
            <a:r>
              <a:rPr lang="pt-BR" dirty="0" smtClean="0"/>
              <a:t> e </a:t>
            </a:r>
            <a:r>
              <a:rPr lang="pt-BR" dirty="0" err="1" smtClean="0"/>
              <a:t>Profletras</a:t>
            </a:r>
            <a:r>
              <a:rPr lang="pt-BR" dirty="0" smtClean="0"/>
              <a:t>, </a:t>
            </a:r>
            <a:r>
              <a:rPr lang="pt-BR" dirty="0"/>
              <a:t>visando o aprimoramento da formação profissional de professores da educação básica, inclusive com bolsas fornecidas pela </a:t>
            </a:r>
            <a:r>
              <a:rPr lang="pt-BR" dirty="0" smtClean="0"/>
              <a:t>CAPES!!!</a:t>
            </a:r>
          </a:p>
          <a:p>
            <a:pPr lvl="1"/>
            <a:r>
              <a:rPr lang="pt-BR" dirty="0"/>
              <a:t>o objetivo do mestrado profissional passa por </a:t>
            </a:r>
            <a:r>
              <a:rPr lang="pt-BR" u="sng" dirty="0"/>
              <a:t>suprir demandas específicas de formação de mão-de-obra especializada </a:t>
            </a:r>
            <a:r>
              <a:rPr lang="pt-BR" dirty="0"/>
              <a:t>através de diversas parcerias e/ou </a:t>
            </a:r>
            <a:r>
              <a:rPr lang="pt-BR" dirty="0" smtClean="0"/>
              <a:t>formatos.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10398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Crítica à Avaliação Trienal (2010-12)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36505"/>
          </a:xfrm>
        </p:spPr>
        <p:txBody>
          <a:bodyPr>
            <a:normAutofit/>
          </a:bodyPr>
          <a:lstStyle/>
          <a:p>
            <a:r>
              <a:rPr lang="pt-BR" dirty="0" smtClean="0"/>
              <a:t>Divisão da Produção Docente entre os Programas Acadêmico e Profissional</a:t>
            </a:r>
          </a:p>
          <a:p>
            <a:pPr lvl="1"/>
            <a:r>
              <a:rPr lang="pt-BR" dirty="0" smtClean="0"/>
              <a:t>No nosso entendimento, </a:t>
            </a:r>
            <a:r>
              <a:rPr lang="pt-BR" dirty="0"/>
              <a:t>a separação em programas distintos </a:t>
            </a:r>
            <a:r>
              <a:rPr lang="pt-BR" dirty="0" smtClean="0"/>
              <a:t>teve os objetivos de:</a:t>
            </a:r>
          </a:p>
          <a:p>
            <a:pPr lvl="2"/>
            <a:r>
              <a:rPr lang="pt-BR" dirty="0"/>
              <a:t>P</a:t>
            </a:r>
            <a:r>
              <a:rPr lang="pt-BR" dirty="0" smtClean="0"/>
              <a:t>ossibilitar </a:t>
            </a:r>
            <a:r>
              <a:rPr lang="pt-BR" dirty="0"/>
              <a:t>um acompanhamento mais detalhado do mesmo com suas </a:t>
            </a:r>
            <a:r>
              <a:rPr lang="pt-BR" dirty="0" smtClean="0"/>
              <a:t>peculiaridades</a:t>
            </a:r>
          </a:p>
          <a:p>
            <a:pPr lvl="2"/>
            <a:r>
              <a:rPr lang="pt-BR" dirty="0" smtClean="0"/>
              <a:t>Não penalizar a avaliação do programa acadêmico.</a:t>
            </a:r>
            <a:endParaRPr lang="pt-BR" dirty="0"/>
          </a:p>
          <a:p>
            <a:pPr lvl="1"/>
            <a:r>
              <a:rPr lang="pt-BR" dirty="0" smtClean="0"/>
              <a:t>Não acreditamos que o objetivo tenha sido o </a:t>
            </a:r>
            <a:r>
              <a:rPr lang="pt-BR" dirty="0"/>
              <a:t>de forçar artificialmente uma divisão da produção docente entre dois programas como se o mestrado profissional fosse um curso dissociado dos cursos acadêmicos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Vide Regulamentação da Avaliação Trienal 2007.</a:t>
            </a:r>
            <a:endParaRPr lang="pt-BR" dirty="0"/>
          </a:p>
          <a:p>
            <a:pPr lvl="1"/>
            <a:r>
              <a:rPr lang="pt-BR" dirty="0" smtClean="0"/>
              <a:t>Onde há programas acadêmicos, estamos falando de um mesmo corpo docente (ao menos parcialmente) e a produção </a:t>
            </a:r>
            <a:r>
              <a:rPr lang="pt-BR" u="sng" dirty="0" smtClean="0"/>
              <a:t>deveria ser compartilhada</a:t>
            </a:r>
            <a:r>
              <a:rPr lang="pt-BR" dirty="0" smtClean="0"/>
              <a:t>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4127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Crítica à Avaliação Trienal (2010-12)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Entendemos que a produção científica dos docentes permanentes deva ser equivalente a dos programas acadêmicos, inclusive em termos de publicações </a:t>
            </a:r>
            <a:r>
              <a:rPr lang="pt-BR" dirty="0" smtClean="0"/>
              <a:t>A1-B1.</a:t>
            </a:r>
          </a:p>
          <a:p>
            <a:r>
              <a:rPr lang="pt-BR" dirty="0" smtClean="0"/>
              <a:t>Mas, </a:t>
            </a:r>
            <a:r>
              <a:rPr lang="pt-BR" dirty="0"/>
              <a:t>não faz sentido algum que a produção contabilizada no programa acadêmico não possa ser contabilizada também no profissional! </a:t>
            </a:r>
            <a:endParaRPr lang="pt-BR" dirty="0" smtClean="0"/>
          </a:p>
          <a:p>
            <a:pPr lvl="1"/>
            <a:r>
              <a:rPr lang="pt-BR" dirty="0" smtClean="0"/>
              <a:t>Espera-se </a:t>
            </a:r>
            <a:r>
              <a:rPr lang="pt-BR" dirty="0"/>
              <a:t>que um docente envolvido nos dois programas seja duas vezes melhor que os </a:t>
            </a:r>
            <a:r>
              <a:rPr lang="pt-BR" dirty="0" smtClean="0"/>
              <a:t>demais?</a:t>
            </a:r>
          </a:p>
          <a:p>
            <a:pPr lvl="1"/>
            <a:r>
              <a:rPr lang="pt-BR" dirty="0" smtClean="0"/>
              <a:t>Faria sentido dividir a produção e avaliar separadamente o doutorado e o mestrado acadêmico?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9519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Crítica à Avaliação Trienal (2010-12)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Hoje, dentre os programas avaliados com 6 ou 7, apenas a UFPE oferece o curso de Mestrado Profissional. </a:t>
            </a:r>
            <a:endParaRPr lang="pt-BR" dirty="0" smtClean="0"/>
          </a:p>
          <a:p>
            <a:r>
              <a:rPr lang="pt-BR" dirty="0" smtClean="0"/>
              <a:t>Por </a:t>
            </a:r>
            <a:r>
              <a:rPr lang="pt-BR" dirty="0"/>
              <a:t>que os programas mais consolidados estão evitando </a:t>
            </a:r>
            <a:r>
              <a:rPr lang="pt-BR" dirty="0" smtClean="0"/>
              <a:t>(ou desistiram de) se </a:t>
            </a:r>
            <a:r>
              <a:rPr lang="pt-BR" dirty="0"/>
              <a:t>envolver com o mestrado profissional? </a:t>
            </a:r>
            <a:endParaRPr lang="pt-BR" dirty="0" smtClean="0"/>
          </a:p>
          <a:p>
            <a:pPr lvl="1"/>
            <a:r>
              <a:rPr lang="pt-BR" dirty="0" smtClean="0"/>
              <a:t>Certamente </a:t>
            </a:r>
            <a:r>
              <a:rPr lang="pt-BR" dirty="0"/>
              <a:t>os critérios de avaliação adotados atualmente </a:t>
            </a:r>
            <a:r>
              <a:rPr lang="pt-BR" dirty="0" smtClean="0"/>
              <a:t>pela </a:t>
            </a:r>
            <a:r>
              <a:rPr lang="pt-BR" dirty="0"/>
              <a:t>CA-CC não estão ajudando</a:t>
            </a:r>
            <a:r>
              <a:rPr lang="pt-BR" dirty="0" smtClean="0"/>
              <a:t>.</a:t>
            </a:r>
          </a:p>
          <a:p>
            <a:pPr lvl="1"/>
            <a:r>
              <a:rPr lang="pt-BR" dirty="0"/>
              <a:t>Q</a:t>
            </a:r>
            <a:r>
              <a:rPr lang="pt-BR" dirty="0" smtClean="0"/>
              <a:t>ue </a:t>
            </a:r>
            <a:r>
              <a:rPr lang="pt-BR" dirty="0"/>
              <a:t>programa acadêmico irá comprometer a sua avaliação destinando parte de sua produção nos estratos mais altos (A1-B1) para o mestrado profissional? </a:t>
            </a:r>
            <a:endParaRPr lang="pt-BR" dirty="0" smtClean="0"/>
          </a:p>
          <a:p>
            <a:pPr lvl="1"/>
            <a:r>
              <a:rPr lang="pt-BR" dirty="0" smtClean="0"/>
              <a:t>Esta </a:t>
            </a:r>
            <a:r>
              <a:rPr lang="pt-BR" dirty="0"/>
              <a:t>divisão da produção torna os docentes menos qualificados para participar do programa profissional?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7838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Crítica à Avaliação Trienal (2010-12)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 os Programas com Notas 3 a 5?</a:t>
            </a:r>
          </a:p>
          <a:p>
            <a:pPr lvl="1"/>
            <a:r>
              <a:rPr lang="pt-BR" dirty="0"/>
              <a:t>A aplicação da </a:t>
            </a:r>
            <a:r>
              <a:rPr lang="pt-BR" dirty="0" smtClean="0"/>
              <a:t>divisão da </a:t>
            </a:r>
            <a:r>
              <a:rPr lang="pt-BR" dirty="0"/>
              <a:t>produção penaliza ainda mais estes, inviabilizando a oferta de uma ou outra modalidade através do descredenciamento do curso</a:t>
            </a:r>
            <a:r>
              <a:rPr lang="pt-BR" dirty="0" smtClean="0"/>
              <a:t>.</a:t>
            </a:r>
          </a:p>
          <a:p>
            <a:r>
              <a:rPr lang="pt-BR" dirty="0" smtClean="0"/>
              <a:t>Qual </a:t>
            </a:r>
            <a:r>
              <a:rPr lang="pt-BR" dirty="0"/>
              <a:t>o objetivo </a:t>
            </a:r>
            <a:r>
              <a:rPr lang="pt-BR" dirty="0" smtClean="0"/>
              <a:t>então desta </a:t>
            </a:r>
            <a:r>
              <a:rPr lang="pt-BR" dirty="0"/>
              <a:t>divisão da </a:t>
            </a:r>
            <a:r>
              <a:rPr lang="pt-BR" dirty="0" smtClean="0"/>
              <a:t>produção?</a:t>
            </a:r>
          </a:p>
          <a:p>
            <a:pPr lvl="1"/>
            <a:r>
              <a:rPr lang="pt-BR" dirty="0"/>
              <a:t>D</a:t>
            </a:r>
            <a:r>
              <a:rPr lang="pt-BR" dirty="0" smtClean="0"/>
              <a:t>ificultar </a:t>
            </a:r>
            <a:r>
              <a:rPr lang="pt-BR" dirty="0"/>
              <a:t>a oferta de mestrados profissionais? </a:t>
            </a:r>
            <a:endParaRPr lang="pt-BR" dirty="0" smtClean="0"/>
          </a:p>
          <a:p>
            <a:r>
              <a:rPr lang="pt-BR" dirty="0" smtClean="0"/>
              <a:t>Outras áreas de </a:t>
            </a:r>
            <a:r>
              <a:rPr lang="pt-BR" dirty="0"/>
              <a:t>avaliação como as Engenharias III e a Economia, </a:t>
            </a:r>
            <a:r>
              <a:rPr lang="pt-BR" u="sng" dirty="0"/>
              <a:t>não </a:t>
            </a:r>
            <a:r>
              <a:rPr lang="pt-BR" u="sng" dirty="0" smtClean="0"/>
              <a:t>adotam </a:t>
            </a:r>
            <a:r>
              <a:rPr lang="pt-BR" dirty="0"/>
              <a:t>esta política de </a:t>
            </a:r>
            <a:r>
              <a:rPr lang="pt-BR" dirty="0" smtClean="0"/>
              <a:t>divisão da </a:t>
            </a:r>
            <a:r>
              <a:rPr lang="pt-BR" dirty="0"/>
              <a:t>produção docente entre os programas acadêmico e profissional</a:t>
            </a:r>
            <a:r>
              <a:rPr lang="pt-BR" dirty="0" smtClean="0"/>
              <a:t>.</a:t>
            </a:r>
            <a:endParaRPr lang="pt-BR" dirty="0"/>
          </a:p>
          <a:p>
            <a:r>
              <a:rPr lang="pt-BR" dirty="0" smtClean="0"/>
              <a:t>O </a:t>
            </a:r>
            <a:r>
              <a:rPr lang="pt-BR" dirty="0"/>
              <a:t>objetivo não deveria ser cuidar de um crescimento sustentado da oferta de vagas profissionais, obviamente sem abrir mão da qualidade dos cursos ofertados?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7065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Proposta de Encaminhamento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Formar um novo GT no escopo do Fórum de Coordenadores para:</a:t>
            </a:r>
          </a:p>
          <a:p>
            <a:pPr lvl="1"/>
            <a:r>
              <a:rPr lang="pt-BR" dirty="0"/>
              <a:t>R</a:t>
            </a:r>
            <a:r>
              <a:rPr lang="pt-BR" dirty="0" smtClean="0"/>
              <a:t>eavaliar as características dos MPs da área de Computação</a:t>
            </a:r>
          </a:p>
          <a:p>
            <a:pPr lvl="1"/>
            <a:r>
              <a:rPr lang="pt-BR" dirty="0" smtClean="0"/>
              <a:t>Propor melhorias no processo de avaliação destes cursos</a:t>
            </a:r>
            <a:r>
              <a:rPr lang="pt-B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9779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Questões a serem discutidas (lista inicial)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Objetivos</a:t>
            </a:r>
            <a:endParaRPr lang="pt-BR" dirty="0"/>
          </a:p>
          <a:p>
            <a:r>
              <a:rPr lang="pt-BR" dirty="0"/>
              <a:t>Perfil do aluno</a:t>
            </a:r>
          </a:p>
          <a:p>
            <a:pPr lvl="1"/>
            <a:r>
              <a:rPr lang="pt-BR" dirty="0" smtClean="0"/>
              <a:t>Tempo de dedicação </a:t>
            </a:r>
            <a:r>
              <a:rPr lang="pt-BR" dirty="0"/>
              <a:t>do </a:t>
            </a:r>
            <a:r>
              <a:rPr lang="pt-BR" dirty="0" smtClean="0"/>
              <a:t>aluno</a:t>
            </a:r>
            <a:endParaRPr lang="pt-BR" dirty="0"/>
          </a:p>
          <a:p>
            <a:r>
              <a:rPr lang="pt-BR" dirty="0"/>
              <a:t>Perfil do Corpo Docente</a:t>
            </a:r>
          </a:p>
          <a:p>
            <a:r>
              <a:rPr lang="pt-BR" dirty="0"/>
              <a:t>Integração com a Sociedade (atendimento de suas demandas)</a:t>
            </a:r>
          </a:p>
          <a:p>
            <a:r>
              <a:rPr lang="pt-BR" dirty="0" smtClean="0"/>
              <a:t>Casos especiais de oferta:</a:t>
            </a:r>
          </a:p>
          <a:p>
            <a:pPr lvl="1"/>
            <a:r>
              <a:rPr lang="pt-BR" dirty="0" smtClean="0"/>
              <a:t>Duração: atendimento </a:t>
            </a:r>
            <a:r>
              <a:rPr lang="pt-BR" dirty="0"/>
              <a:t>a demandas específicas</a:t>
            </a:r>
            <a:r>
              <a:rPr lang="pt-BR" dirty="0" smtClean="0"/>
              <a:t>?</a:t>
            </a:r>
            <a:endParaRPr lang="pt-BR" dirty="0"/>
          </a:p>
          <a:p>
            <a:pPr lvl="1"/>
            <a:r>
              <a:rPr lang="pt-BR" dirty="0"/>
              <a:t>Oferta em </a:t>
            </a:r>
            <a:r>
              <a:rPr lang="pt-BR" dirty="0" smtClean="0"/>
              <a:t>Rede?</a:t>
            </a:r>
            <a:endParaRPr lang="pt-BR" dirty="0"/>
          </a:p>
          <a:p>
            <a:r>
              <a:rPr lang="pt-BR" dirty="0"/>
              <a:t>Sustentabilidade/financiamento</a:t>
            </a:r>
          </a:p>
          <a:p>
            <a:r>
              <a:rPr lang="pt-BR" dirty="0" smtClean="0"/>
              <a:t>Formatos </a:t>
            </a:r>
            <a:r>
              <a:rPr lang="pt-BR" dirty="0"/>
              <a:t>das aulas</a:t>
            </a:r>
          </a:p>
          <a:p>
            <a:r>
              <a:rPr lang="pt-BR" dirty="0" smtClean="0"/>
              <a:t>Participação </a:t>
            </a:r>
            <a:r>
              <a:rPr lang="pt-BR" dirty="0"/>
              <a:t>dos Discentes nos Projetos de Pesquisa</a:t>
            </a:r>
          </a:p>
          <a:p>
            <a:r>
              <a:rPr lang="pt-BR" dirty="0" smtClean="0"/>
              <a:t>Formato </a:t>
            </a:r>
            <a:r>
              <a:rPr lang="pt-BR" dirty="0"/>
              <a:t>do Trabalho final</a:t>
            </a:r>
          </a:p>
          <a:p>
            <a:r>
              <a:rPr lang="pt-BR" dirty="0"/>
              <a:t>Publicação dos resultados</a:t>
            </a:r>
          </a:p>
          <a:p>
            <a:r>
              <a:rPr lang="pt-BR" dirty="0"/>
              <a:t>Avaliação</a:t>
            </a:r>
          </a:p>
        </p:txBody>
      </p:sp>
    </p:spTree>
    <p:extLst>
      <p:ext uri="{BB962C8B-B14F-4D97-AF65-F5344CB8AC3E}">
        <p14:creationId xmlns:p14="http://schemas.microsoft.com/office/powerpoint/2010/main" val="2170996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Anexos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Anexo 1 – Painel no WEI 2000</a:t>
            </a:r>
          </a:p>
          <a:p>
            <a:r>
              <a:rPr lang="pt-BR" dirty="0" smtClean="0"/>
              <a:t>Anexo 2 – Regulamentação da Avaliação Trienal 2007 – Programas/Cursos Profissionais</a:t>
            </a:r>
          </a:p>
          <a:p>
            <a:r>
              <a:rPr lang="pt-BR" dirty="0" smtClean="0"/>
              <a:t>Anexo 3 – Portaria Normativa/MEC no. 17 (28/12/09)</a:t>
            </a:r>
          </a:p>
          <a:p>
            <a:r>
              <a:rPr lang="pt-BR" dirty="0" smtClean="0"/>
              <a:t>Anexo 4 – Orientações para Novos </a:t>
            </a:r>
            <a:r>
              <a:rPr lang="pt-BR" dirty="0" err="1" smtClean="0"/>
              <a:t>APCNs</a:t>
            </a:r>
            <a:r>
              <a:rPr lang="pt-BR" dirty="0" smtClean="0"/>
              <a:t> – 2012 </a:t>
            </a:r>
          </a:p>
          <a:p>
            <a:r>
              <a:rPr lang="pt-BR" dirty="0" smtClean="0"/>
              <a:t>Anexo 5 – Documento de Área – 2013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507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Histórico </a:t>
            </a:r>
          </a:p>
          <a:p>
            <a:r>
              <a:rPr lang="pt-BR" dirty="0" smtClean="0"/>
              <a:t>Evolução dos MPs em Computação</a:t>
            </a:r>
          </a:p>
          <a:p>
            <a:r>
              <a:rPr lang="pt-BR" dirty="0"/>
              <a:t>Crítica à Avaliação Trienal (2010-12</a:t>
            </a:r>
            <a:r>
              <a:rPr lang="pt-BR" dirty="0" smtClean="0"/>
              <a:t>)</a:t>
            </a:r>
          </a:p>
          <a:p>
            <a:r>
              <a:rPr lang="pt-BR" dirty="0" smtClean="0"/>
              <a:t>Proposta de Encaminhamento</a:t>
            </a:r>
          </a:p>
          <a:p>
            <a:r>
              <a:rPr lang="pt-BR" dirty="0" smtClean="0"/>
              <a:t>Anexos</a:t>
            </a:r>
          </a:p>
        </p:txBody>
      </p:sp>
    </p:spTree>
    <p:extLst>
      <p:ext uri="{BB962C8B-B14F-4D97-AF65-F5344CB8AC3E}">
        <p14:creationId xmlns:p14="http://schemas.microsoft.com/office/powerpoint/2010/main" val="25095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Anexo 1 – Painel no WEI 2000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marL="0" lvl="1" algn="l"/>
            <a:r>
              <a:rPr lang="pt-BR" dirty="0"/>
              <a:t>OLIVEIRA, Maria Cristina Ferreira de; MALDONADO, José Carlos; MONTEIRO, José Augusto Suruagy; SOARES, Luiz Fernando Gomes; MELNIKOFF, Selma </a:t>
            </a:r>
            <a:r>
              <a:rPr lang="pt-BR" dirty="0" err="1"/>
              <a:t>Shin</a:t>
            </a:r>
            <a:r>
              <a:rPr lang="pt-BR" dirty="0"/>
              <a:t> Shimizu; WEBER, </a:t>
            </a:r>
            <a:r>
              <a:rPr lang="pt-BR" dirty="0" err="1"/>
              <a:t>Taisy</a:t>
            </a:r>
            <a:r>
              <a:rPr lang="pt-BR" dirty="0"/>
              <a:t> Silva. </a:t>
            </a:r>
            <a:r>
              <a:rPr lang="pt-BR" dirty="0">
                <a:hlinkClick r:id="rId2"/>
              </a:rPr>
              <a:t>Ponderações sobre o Mestrado Profissionalizante na Área de Computação</a:t>
            </a:r>
            <a:r>
              <a:rPr lang="pt-BR" dirty="0"/>
              <a:t>. In: VIII WORKSHOP DE EDUCAÇÃO EM COMPUTAÇÃO, 2000, Curitiba. Anais do XX Congresso Nacional da Sociedade Brasileira de Computação. 2000. v. 1, p. 1-12.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416780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WEI 2000: 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1993: Comissão do CTC propôs um curso de </a:t>
            </a:r>
            <a:r>
              <a:rPr lang="pt-BR" i="1" dirty="0" smtClean="0"/>
              <a:t>Capacitação Profissional Avançada (CPA)</a:t>
            </a:r>
            <a:endParaRPr lang="pt-BR" dirty="0"/>
          </a:p>
          <a:p>
            <a:pPr lvl="1"/>
            <a:r>
              <a:rPr lang="pt-BR" dirty="0" smtClean="0"/>
              <a:t>A área de Computação (programas de mestrado com conceito A) propôs uma CPA </a:t>
            </a:r>
            <a:r>
              <a:rPr lang="pt-BR" dirty="0" err="1" smtClean="0"/>
              <a:t>multi-institucional</a:t>
            </a:r>
            <a:r>
              <a:rPr lang="pt-BR" dirty="0" smtClean="0"/>
              <a:t> que acabou não se concretizando: CATS – Capacitação Avançada em Tecnologia de Software.</a:t>
            </a:r>
          </a:p>
          <a:p>
            <a:pPr lvl="1"/>
            <a:r>
              <a:rPr lang="pt-BR" dirty="0" smtClean="0"/>
              <a:t>CAPES e CFE: criação de um mestrado </a:t>
            </a:r>
            <a:r>
              <a:rPr lang="pt-BR" dirty="0" err="1" smtClean="0"/>
              <a:t>autosustentável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292219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WEI 2000: Histórico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1998: Portaria No. 80 da CAPES – normaliza o Mestrado Profissionalizante.</a:t>
            </a:r>
          </a:p>
          <a:p>
            <a:pPr lvl="1"/>
            <a:r>
              <a:rPr lang="pt-BR" dirty="0" smtClean="0"/>
              <a:t>Caracterizado, </a:t>
            </a:r>
            <a:r>
              <a:rPr lang="pt-BR" dirty="0"/>
              <a:t>entre outros fatores, pela ‘</a:t>
            </a:r>
            <a:r>
              <a:rPr lang="pt-BR" i="1" dirty="0"/>
              <a:t>necessidade de formação de profissionais </a:t>
            </a:r>
            <a:r>
              <a:rPr lang="pt-BR" i="1" dirty="0" smtClean="0"/>
              <a:t>pós graduados </a:t>
            </a:r>
            <a:r>
              <a:rPr lang="pt-BR" i="1" dirty="0"/>
              <a:t>aptos a </a:t>
            </a:r>
            <a:r>
              <a:rPr lang="pt-BR" i="1" u="sng" dirty="0"/>
              <a:t>elaborar novas técnicas e processos</a:t>
            </a:r>
            <a:r>
              <a:rPr lang="pt-BR" i="1" dirty="0"/>
              <a:t>, com desempenho diferenciado </a:t>
            </a:r>
            <a:r>
              <a:rPr lang="pt-BR" i="1" dirty="0" smtClean="0"/>
              <a:t>de egressos </a:t>
            </a:r>
            <a:r>
              <a:rPr lang="pt-BR" i="1" dirty="0"/>
              <a:t>dos cursos de mestrado que visem preferencialmente um aprofundamento </a:t>
            </a:r>
            <a:r>
              <a:rPr lang="pt-BR" i="1" dirty="0" smtClean="0"/>
              <a:t>de conhecimentos </a:t>
            </a:r>
            <a:r>
              <a:rPr lang="pt-BR" i="1" dirty="0"/>
              <a:t>ou técnicas de pesquisa científica, tecnológica ou artística</a:t>
            </a:r>
            <a:r>
              <a:rPr lang="pt-BR" dirty="0" smtClean="0"/>
              <a:t>’.</a:t>
            </a:r>
          </a:p>
          <a:p>
            <a:pPr lvl="1"/>
            <a:r>
              <a:rPr lang="pt-BR" dirty="0" smtClean="0"/>
              <a:t>O curso deve em sua estrutura curricular </a:t>
            </a:r>
            <a:r>
              <a:rPr lang="pt-BR" u="sng" dirty="0" smtClean="0"/>
              <a:t>articular o ensino com a aplicação profissional</a:t>
            </a:r>
            <a:r>
              <a:rPr lang="pt-BR" dirty="0" smtClean="0"/>
              <a:t>, de forma diferenciada e flexível.</a:t>
            </a:r>
          </a:p>
          <a:p>
            <a:pPr lvl="1"/>
            <a:r>
              <a:rPr lang="pt-BR" dirty="0" smtClean="0"/>
              <a:t>Esses cursos possuem ‘</a:t>
            </a:r>
            <a:r>
              <a:rPr lang="pt-BR" i="1" dirty="0" smtClean="0"/>
              <a:t>vocação para o </a:t>
            </a:r>
            <a:r>
              <a:rPr lang="pt-BR" i="1" u="sng" dirty="0" smtClean="0"/>
              <a:t>autofinanciamento</a:t>
            </a:r>
            <a:r>
              <a:rPr lang="pt-BR" dirty="0" smtClean="0"/>
              <a:t>’, aspecto que ‘</a:t>
            </a:r>
            <a:r>
              <a:rPr lang="pt-BR" i="1" dirty="0" smtClean="0"/>
              <a:t>deve ser explorado para iniciativas de convênios com vistas ao patrocínio de suas atividades’.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71849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WEI 2000: Histórico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Itens diferenciadores do MP em relação ao MA (Portaria No 80):</a:t>
            </a:r>
          </a:p>
          <a:p>
            <a:pPr lvl="1"/>
            <a:r>
              <a:rPr lang="pt-BR" dirty="0"/>
              <a:t>A ‘estrutura curricular clara e consistentemente vinculada a sua </a:t>
            </a:r>
            <a:r>
              <a:rPr lang="pt-BR" dirty="0" smtClean="0"/>
              <a:t>especificidade, </a:t>
            </a:r>
            <a:r>
              <a:rPr lang="pt-BR" u="sng" dirty="0" smtClean="0"/>
              <a:t>articulando </a:t>
            </a:r>
            <a:r>
              <a:rPr lang="pt-BR" u="sng" dirty="0"/>
              <a:t>o ensino com a aplicação profissional</a:t>
            </a:r>
            <a:r>
              <a:rPr lang="pt-BR" dirty="0"/>
              <a:t>, de forma diferenciada e flexível’;</a:t>
            </a:r>
          </a:p>
          <a:p>
            <a:pPr lvl="1"/>
            <a:r>
              <a:rPr lang="pt-BR" dirty="0" smtClean="0"/>
              <a:t>A </a:t>
            </a:r>
            <a:r>
              <a:rPr lang="pt-BR" dirty="0"/>
              <a:t>‘vocação para o </a:t>
            </a:r>
            <a:r>
              <a:rPr lang="pt-BR" u="sng" dirty="0"/>
              <a:t>autofinanciamento</a:t>
            </a:r>
            <a:r>
              <a:rPr lang="pt-BR" dirty="0"/>
              <a:t>’;</a:t>
            </a:r>
          </a:p>
          <a:p>
            <a:pPr lvl="1"/>
            <a:r>
              <a:rPr lang="pt-BR" dirty="0" smtClean="0"/>
              <a:t>A </a:t>
            </a:r>
            <a:r>
              <a:rPr lang="pt-BR" dirty="0"/>
              <a:t>exigência de apresentação de um </a:t>
            </a:r>
            <a:r>
              <a:rPr lang="pt-BR" u="sng" dirty="0"/>
              <a:t>trabalho final </a:t>
            </a:r>
            <a:r>
              <a:rPr lang="pt-BR" dirty="0"/>
              <a:t>que demonstre domínio do objeto </a:t>
            </a:r>
            <a:r>
              <a:rPr lang="pt-BR" dirty="0" smtClean="0"/>
              <a:t>de estudo</a:t>
            </a:r>
            <a:r>
              <a:rPr lang="pt-BR" dirty="0"/>
              <a:t>, mas que não precisa necessariamente assumir a forma de uma dissertação</a:t>
            </a:r>
            <a:r>
              <a:rPr lang="pt-BR" dirty="0" smtClean="0"/>
              <a:t>.</a:t>
            </a:r>
          </a:p>
          <a:p>
            <a:r>
              <a:rPr lang="pt-BR" dirty="0"/>
              <a:t>1999: Sugestão de composição de um GT para discutir o MP e suas implicações à Diretoria de Educação da SBC pelo Fórum de Coordenadores.</a:t>
            </a:r>
          </a:p>
          <a:p>
            <a:r>
              <a:rPr lang="pt-BR" dirty="0"/>
              <a:t>2000: Painel do WEI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10334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WEI 2000: </a:t>
            </a:r>
            <a:r>
              <a:rPr lang="pt-BR" dirty="0" smtClean="0"/>
              <a:t>Cursos Implantados ou em fase de implementação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457200">
              <a:buFont typeface="+mj-lt"/>
              <a:buAutoNum type="arabicPeriod"/>
            </a:pPr>
            <a:r>
              <a:rPr lang="pt-BR" dirty="0" smtClean="0"/>
              <a:t>IPT (Engenharia de Computação, 1998) – Engenharias IV</a:t>
            </a:r>
          </a:p>
          <a:p>
            <a:pPr marL="514350" indent="-457200">
              <a:buFont typeface="+mj-lt"/>
              <a:buAutoNum type="arabicPeriod"/>
            </a:pPr>
            <a:r>
              <a:rPr lang="pt-BR" dirty="0" smtClean="0"/>
              <a:t>UFSC (Engenharia Elétrica, 1999)</a:t>
            </a:r>
          </a:p>
          <a:p>
            <a:pPr marL="514350" indent="-457200">
              <a:buFont typeface="+mj-lt"/>
              <a:buAutoNum type="arabicPeriod"/>
            </a:pPr>
            <a:r>
              <a:rPr lang="pt-BR" dirty="0" smtClean="0"/>
              <a:t>IC/UNICAMP (Computação, 1999)</a:t>
            </a:r>
          </a:p>
          <a:p>
            <a:pPr marL="514350" indent="-457200">
              <a:buFont typeface="+mj-lt"/>
              <a:buAutoNum type="arabicPeriod"/>
            </a:pPr>
            <a:r>
              <a:rPr lang="pt-BR" dirty="0" smtClean="0"/>
              <a:t>UFRGS (Computação, 1999)</a:t>
            </a:r>
          </a:p>
          <a:p>
            <a:pPr marL="514350" indent="-457200">
              <a:buFont typeface="+mj-lt"/>
              <a:buAutoNum type="arabicPeriod"/>
            </a:pPr>
            <a:r>
              <a:rPr lang="pt-BR" dirty="0" smtClean="0"/>
              <a:t>UNISINOS (Computação Aplicada, 1999)</a:t>
            </a:r>
          </a:p>
          <a:p>
            <a:pPr marL="514350" indent="-457200">
              <a:buFont typeface="+mj-lt"/>
              <a:buAutoNum type="arabicPeriod"/>
            </a:pPr>
            <a:r>
              <a:rPr lang="pt-BR" dirty="0" smtClean="0"/>
              <a:t>UNIFACS (Redes de Computadores, Em julgamento)</a:t>
            </a:r>
          </a:p>
          <a:p>
            <a:pPr marL="514350" indent="-457200">
              <a:buFont typeface="+mj-lt"/>
              <a:buAutoNum type="arabicPeriod"/>
            </a:pPr>
            <a:r>
              <a:rPr lang="pt-BR" dirty="0" smtClean="0"/>
              <a:t>UERJ (Engenharia da Computação, 2000)</a:t>
            </a:r>
          </a:p>
          <a:p>
            <a:pPr marL="514350" indent="-457200">
              <a:buFont typeface="+mj-lt"/>
              <a:buAutoNum type="arabicPeriod"/>
            </a:pPr>
            <a:r>
              <a:rPr lang="pt-BR" dirty="0" smtClean="0"/>
              <a:t>FEEC/UNICAMP (Em julgamento)</a:t>
            </a:r>
          </a:p>
          <a:p>
            <a:pPr marL="514350" indent="-457200">
              <a:buFont typeface="+mj-lt"/>
              <a:buAutoNum type="arabicPeriod"/>
            </a:pPr>
            <a:r>
              <a:rPr lang="pt-BR" dirty="0" smtClean="0"/>
              <a:t>EPUSP (Engenharia de Software, Aguardando credenciamento USP)</a:t>
            </a:r>
          </a:p>
          <a:p>
            <a:pPr marL="514350" indent="-457200">
              <a:buFont typeface="+mj-lt"/>
              <a:buAutoNum type="arabicPeriod"/>
            </a:pPr>
            <a:r>
              <a:rPr lang="pt-BR" dirty="0" smtClean="0"/>
              <a:t>UFPR (previsto 2001)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62822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WEI 2000: </a:t>
            </a:r>
            <a:r>
              <a:rPr lang="pt-BR" dirty="0" smtClean="0"/>
              <a:t>Respostas ao Questionário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Todos os cursos são pagos</a:t>
            </a:r>
          </a:p>
          <a:p>
            <a:r>
              <a:rPr lang="pt-BR" dirty="0" smtClean="0"/>
              <a:t>Qualificação de profissionais inseridos no mercado de trabalho</a:t>
            </a:r>
          </a:p>
          <a:p>
            <a:r>
              <a:rPr lang="pt-BR" dirty="0" smtClean="0"/>
              <a:t>Diferenciação com MA:</a:t>
            </a:r>
          </a:p>
          <a:p>
            <a:pPr lvl="1"/>
            <a:r>
              <a:rPr lang="pt-BR" dirty="0" smtClean="0"/>
              <a:t>Perfil do aluno (atuante no mercado profissional)</a:t>
            </a:r>
          </a:p>
          <a:p>
            <a:pPr lvl="1"/>
            <a:r>
              <a:rPr lang="pt-BR" dirty="0" smtClean="0"/>
              <a:t>Período de oferecimento (noturno)</a:t>
            </a:r>
          </a:p>
          <a:p>
            <a:pPr lvl="1"/>
            <a:r>
              <a:rPr lang="pt-BR" dirty="0" smtClean="0"/>
              <a:t>Regime de dedicação dos alunos (tempo parcial)</a:t>
            </a:r>
          </a:p>
          <a:p>
            <a:pPr lvl="1"/>
            <a:r>
              <a:rPr lang="pt-BR" dirty="0" smtClean="0"/>
              <a:t>Trabalho de conclusão (aborde um problema tecnológico)</a:t>
            </a:r>
          </a:p>
          <a:p>
            <a:r>
              <a:rPr lang="pt-BR" dirty="0" smtClean="0"/>
              <a:t>Requisitos: Créditos em disciplinas e trabalho a ser defendido perante comissão examinadora</a:t>
            </a:r>
          </a:p>
          <a:p>
            <a:r>
              <a:rPr lang="pt-BR" dirty="0" smtClean="0"/>
              <a:t>Tempo de titulação: ideal 24; 12 a 36 meses.</a:t>
            </a:r>
          </a:p>
          <a:p>
            <a:r>
              <a:rPr lang="pt-BR" dirty="0" smtClean="0"/>
              <a:t>Seleção: procedimentos parecidos com os do MA</a:t>
            </a:r>
          </a:p>
          <a:p>
            <a:r>
              <a:rPr lang="pt-BR" dirty="0" smtClean="0"/>
              <a:t>Orientadores: envolvidos também com programa acadêmico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585514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WEI 2000: </a:t>
            </a:r>
            <a:r>
              <a:rPr lang="pt-BR" dirty="0" smtClean="0"/>
              <a:t>Análise Crítica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Prazo para conclusão em dois anos em tempo parcial com a mesma qualidade do MA é irrealista</a:t>
            </a:r>
          </a:p>
          <a:p>
            <a:r>
              <a:rPr lang="pt-BR" dirty="0" smtClean="0"/>
              <a:t>Temor que o controle de qualidade não seja feito adequadamente</a:t>
            </a:r>
          </a:p>
          <a:p>
            <a:r>
              <a:rPr lang="pt-BR" dirty="0" smtClean="0"/>
              <a:t>Temor de retirada do financiamento governamental para o MA</a:t>
            </a:r>
          </a:p>
          <a:p>
            <a:r>
              <a:rPr lang="pt-BR" dirty="0" smtClean="0"/>
              <a:t>Temor que venha a reforçar, na prática, a ideia do ensino superior pago</a:t>
            </a:r>
          </a:p>
          <a:p>
            <a:r>
              <a:rPr lang="pt-BR" dirty="0" smtClean="0"/>
              <a:t>Oportunidade </a:t>
            </a:r>
            <a:r>
              <a:rPr lang="pt-BR" dirty="0"/>
              <a:t>para as instituições privadas na consolidação dos seus grupos de </a:t>
            </a:r>
            <a:r>
              <a:rPr lang="pt-BR" dirty="0" smtClean="0"/>
              <a:t>pesquisa</a:t>
            </a:r>
          </a:p>
          <a:p>
            <a:r>
              <a:rPr lang="pt-BR" dirty="0" smtClean="0"/>
              <a:t>Opção mais adequada para formar profissionais atuantes na indústria</a:t>
            </a:r>
          </a:p>
          <a:p>
            <a:r>
              <a:rPr lang="pt-BR" dirty="0" smtClean="0"/>
              <a:t>Perspectiva de maior interação com a indústria</a:t>
            </a:r>
          </a:p>
          <a:p>
            <a:r>
              <a:rPr lang="pt-BR" dirty="0" smtClean="0"/>
              <a:t>Possibilidade de otimização e/ou simplificação em relação ao MA, que aumenta o custo/benefício da formação de mestres.</a:t>
            </a:r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02025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WEI 2000: </a:t>
            </a:r>
            <a:r>
              <a:rPr lang="pt-BR" dirty="0" smtClean="0"/>
              <a:t>Parâmetros de Qualidade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Critérios de avaliação:</a:t>
            </a:r>
          </a:p>
          <a:p>
            <a:pPr lvl="1"/>
            <a:r>
              <a:rPr lang="pt-BR" dirty="0" smtClean="0"/>
              <a:t>Essencialmente os mesmos do MA com algumas flexibilizações</a:t>
            </a:r>
          </a:p>
          <a:p>
            <a:pPr lvl="1"/>
            <a:r>
              <a:rPr lang="pt-BR" dirty="0" smtClean="0"/>
              <a:t>Boa infraestrutura de laboratórios e biblioteca</a:t>
            </a:r>
          </a:p>
          <a:p>
            <a:pPr lvl="1"/>
            <a:r>
              <a:rPr lang="pt-BR" dirty="0" smtClean="0"/>
              <a:t>Quadro de orientadores composto por um número </a:t>
            </a:r>
            <a:r>
              <a:rPr lang="pt-BR" dirty="0"/>
              <a:t>s</a:t>
            </a:r>
            <a:r>
              <a:rPr lang="pt-BR" dirty="0" smtClean="0"/>
              <a:t>uficiente de doutores e com boa relação orientador/aluno</a:t>
            </a:r>
          </a:p>
          <a:p>
            <a:pPr lvl="1"/>
            <a:r>
              <a:rPr lang="pt-BR" dirty="0" smtClean="0"/>
              <a:t>Disciplinas adequadas para dar o embasamento necessário ao perfil do curo</a:t>
            </a:r>
          </a:p>
          <a:p>
            <a:pPr lvl="1"/>
            <a:r>
              <a:rPr lang="pt-BR" dirty="0" smtClean="0"/>
              <a:t>Trabalho de conclusão desenvolvido pelo aluno</a:t>
            </a:r>
          </a:p>
          <a:p>
            <a:pPr lvl="2"/>
            <a:r>
              <a:rPr lang="pt-BR" dirty="0" smtClean="0"/>
              <a:t>Pode ter uma natureza mais prática</a:t>
            </a:r>
          </a:p>
          <a:p>
            <a:pPr lvl="2"/>
            <a:r>
              <a:rPr lang="pt-BR" dirty="0" smtClean="0"/>
              <a:t>Originalidade é menos importante do que demonstrar domínio do ‘estado da arte’ da tecnologia.</a:t>
            </a:r>
          </a:p>
          <a:p>
            <a:pPr lvl="1"/>
            <a:r>
              <a:rPr lang="pt-BR" dirty="0" smtClean="0"/>
              <a:t>Publicações:</a:t>
            </a:r>
          </a:p>
          <a:p>
            <a:pPr lvl="2"/>
            <a:r>
              <a:rPr lang="pt-BR" dirty="0" smtClean="0"/>
              <a:t>Uso de forma mais flexível e com um peso diferenciado</a:t>
            </a:r>
          </a:p>
          <a:p>
            <a:pPr lvl="2"/>
            <a:r>
              <a:rPr lang="pt-BR" dirty="0" smtClean="0"/>
              <a:t>Indicadores alternativos: patentes e produtos desenvolvidos e adotados em empresas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96526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WEI 2000: </a:t>
            </a:r>
            <a:r>
              <a:rPr lang="pt-BR" dirty="0" smtClean="0"/>
              <a:t>Pontos positivos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Possibilidade de maior integração com o setor produtivo local</a:t>
            </a:r>
          </a:p>
          <a:p>
            <a:r>
              <a:rPr lang="pt-BR" dirty="0" smtClean="0"/>
              <a:t>Aproveitamento da capacidade ociosa</a:t>
            </a:r>
          </a:p>
          <a:p>
            <a:r>
              <a:rPr lang="pt-BR" dirty="0" smtClean="0"/>
              <a:t>Consolidação da atuação de um grupo de pesquisa</a:t>
            </a:r>
          </a:p>
          <a:p>
            <a:r>
              <a:rPr lang="pt-BR" dirty="0" smtClean="0"/>
              <a:t>Melhora dos indicadores do MA</a:t>
            </a:r>
          </a:p>
          <a:p>
            <a:pPr lvl="1"/>
            <a:r>
              <a:rPr lang="pt-BR" dirty="0" smtClean="0"/>
              <a:t>Através da separação dos alunos que atuam no setor privado e cursam o mestrado em tempo parcial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05080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Anexo 2 – Regulamento da Avaliação Trienal 2007 – Programas/Cursos Profissionais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/>
          </a:p>
          <a:p>
            <a:r>
              <a:rPr lang="pt-BR" dirty="0"/>
              <a:t>http://www.capes.gov.br/images/stories/download/avaliacaotrienal/3RegulamentoProfissionalTrienal07.pdf</a:t>
            </a:r>
          </a:p>
        </p:txBody>
      </p:sp>
    </p:spTree>
    <p:extLst>
      <p:ext uri="{BB962C8B-B14F-4D97-AF65-F5344CB8AC3E}">
        <p14:creationId xmlns:p14="http://schemas.microsoft.com/office/powerpoint/2010/main" val="1484400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1993: Comissão do CTC propôs um curso de </a:t>
            </a:r>
            <a:r>
              <a:rPr lang="pt-BR" i="1" dirty="0" smtClean="0"/>
              <a:t>Capacitação Profissional Avançada (CPA)</a:t>
            </a:r>
            <a:endParaRPr lang="pt-BR" dirty="0"/>
          </a:p>
          <a:p>
            <a:pPr lvl="1"/>
            <a:r>
              <a:rPr lang="pt-BR" dirty="0" smtClean="0"/>
              <a:t>A área de Computação (programas de mestrado com conceito A) propôs uma CPA </a:t>
            </a:r>
            <a:r>
              <a:rPr lang="pt-BR" dirty="0" err="1" smtClean="0"/>
              <a:t>multi-institucional</a:t>
            </a:r>
            <a:r>
              <a:rPr lang="pt-BR" dirty="0" smtClean="0"/>
              <a:t> que acabou não se concretizando: CATS – Capacitação Avançada em Tecnologia de Software.</a:t>
            </a:r>
          </a:p>
          <a:p>
            <a:r>
              <a:rPr lang="pt-BR" dirty="0"/>
              <a:t>1998: Portaria No. 80 da CAPES – </a:t>
            </a:r>
            <a:r>
              <a:rPr lang="pt-BR" dirty="0" smtClean="0"/>
              <a:t>normatiza </a:t>
            </a:r>
            <a:r>
              <a:rPr lang="pt-BR" dirty="0"/>
              <a:t>o Mestrado Profissionalizante.</a:t>
            </a:r>
          </a:p>
          <a:p>
            <a:r>
              <a:rPr lang="pt-BR" dirty="0"/>
              <a:t>1999: Sugestão de composição de um GT para discutir o MP e suas implicações à Diretoria de Educação da SBC pelo Fórum de Coordenadores.</a:t>
            </a:r>
          </a:p>
          <a:p>
            <a:r>
              <a:rPr lang="pt-BR" dirty="0"/>
              <a:t>2000: Painel </a:t>
            </a:r>
            <a:r>
              <a:rPr lang="pt-BR" dirty="0" smtClean="0"/>
              <a:t>no WEI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120952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Regulamento da Avaliação Trienal 2007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Assegurar as condições para a consolidação dos cursos de Mestrado Profissional</a:t>
            </a:r>
          </a:p>
          <a:p>
            <a:r>
              <a:rPr lang="pt-BR" dirty="0" smtClean="0"/>
              <a:t>Normas Gerais:</a:t>
            </a:r>
          </a:p>
          <a:p>
            <a:pPr lvl="1"/>
            <a:r>
              <a:rPr lang="pt-BR" dirty="0" smtClean="0"/>
              <a:t>Atribuição de conceito específico para o MP</a:t>
            </a:r>
          </a:p>
          <a:p>
            <a:pPr lvl="1"/>
            <a:r>
              <a:rPr lang="pt-BR" dirty="0" smtClean="0"/>
              <a:t>Escala de conceitos de “1” a “5”</a:t>
            </a:r>
          </a:p>
          <a:p>
            <a:r>
              <a:rPr lang="pt-BR" dirty="0" smtClean="0"/>
              <a:t>Diretrizes:</a:t>
            </a:r>
          </a:p>
          <a:p>
            <a:pPr lvl="1"/>
            <a:r>
              <a:rPr lang="pt-BR" dirty="0" smtClean="0"/>
              <a:t>Comissão de área específica para a avaliação destes mestrados</a:t>
            </a:r>
          </a:p>
          <a:p>
            <a:pPr lvl="1"/>
            <a:r>
              <a:rPr lang="pt-BR" dirty="0" smtClean="0"/>
              <a:t>Necessidade </a:t>
            </a:r>
            <a:r>
              <a:rPr lang="pt-BR" dirty="0"/>
              <a:t>de que tais membros </a:t>
            </a:r>
            <a:r>
              <a:rPr lang="pt-BR" dirty="0" smtClean="0"/>
              <a:t>sejam familiarizados </a:t>
            </a:r>
            <a:r>
              <a:rPr lang="pt-BR" dirty="0"/>
              <a:t>com os objetivos, linha de atuação e tipo de formação próprios </a:t>
            </a:r>
            <a:r>
              <a:rPr lang="pt-BR" dirty="0" smtClean="0"/>
              <a:t>dessa modalidade </a:t>
            </a:r>
            <a:r>
              <a:rPr lang="pt-BR" dirty="0"/>
              <a:t>de </a:t>
            </a:r>
            <a:r>
              <a:rPr lang="pt-BR" dirty="0" smtClean="0"/>
              <a:t>cursos</a:t>
            </a:r>
          </a:p>
          <a:p>
            <a:pPr lvl="1"/>
            <a:r>
              <a:rPr lang="pt-BR" dirty="0" smtClean="0"/>
              <a:t>Participação </a:t>
            </a:r>
            <a:r>
              <a:rPr lang="pt-BR" dirty="0"/>
              <a:t>de profissional com atividade mais diretamente relacionada com o campo </a:t>
            </a:r>
            <a:r>
              <a:rPr lang="pt-BR" dirty="0" smtClean="0"/>
              <a:t>de atuação </a:t>
            </a:r>
            <a:r>
              <a:rPr lang="pt-BR" dirty="0"/>
              <a:t>futura dos alunos dos cursos</a:t>
            </a:r>
          </a:p>
        </p:txBody>
      </p:sp>
    </p:spTree>
    <p:extLst>
      <p:ext uri="{BB962C8B-B14F-4D97-AF65-F5344CB8AC3E}">
        <p14:creationId xmlns:p14="http://schemas.microsoft.com/office/powerpoint/2010/main" val="12458218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Regulamento da Avaliação Trienal 2007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Docentes vinculados a Programa Profissional e a Programa Acadêmico:</a:t>
            </a:r>
          </a:p>
          <a:p>
            <a:pPr lvl="1"/>
            <a:r>
              <a:rPr lang="pt-BR" dirty="0"/>
              <a:t>Para ajustar o processo de avaliação à realidade dos mestrados profissionais, a </a:t>
            </a:r>
            <a:r>
              <a:rPr lang="pt-BR" dirty="0" smtClean="0"/>
              <a:t>Capes precisou </a:t>
            </a:r>
            <a:r>
              <a:rPr lang="pt-BR" dirty="0"/>
              <a:t>encontrar um meio de identificar esses cursos, de forma a distingui-los </a:t>
            </a:r>
            <a:r>
              <a:rPr lang="pt-BR" dirty="0" smtClean="0"/>
              <a:t>dos acadêmicos.</a:t>
            </a:r>
          </a:p>
          <a:p>
            <a:pPr lvl="1"/>
            <a:r>
              <a:rPr lang="pt-BR" dirty="0"/>
              <a:t>Programa de Pós-graduação que ofereça cursos acadêmicos e profissionais permanece </a:t>
            </a:r>
            <a:r>
              <a:rPr lang="pt-BR" dirty="0" smtClean="0"/>
              <a:t>sendo, efetivamente</a:t>
            </a:r>
            <a:r>
              <a:rPr lang="pt-BR" dirty="0"/>
              <a:t>, </a:t>
            </a:r>
            <a:r>
              <a:rPr lang="pt-BR" b="1" dirty="0"/>
              <a:t>um só </a:t>
            </a:r>
            <a:r>
              <a:rPr lang="pt-BR" b="1" dirty="0" smtClean="0"/>
              <a:t>Programa:</a:t>
            </a:r>
          </a:p>
          <a:p>
            <a:pPr lvl="2"/>
            <a:r>
              <a:rPr lang="pt-BR" dirty="0" smtClean="0"/>
              <a:t>Os docentes que participem da oferta das duas modalidades de cursos desse programa não poderão ser considerados como se fossem integrantes de dois programas diferentes.</a:t>
            </a:r>
          </a:p>
          <a:p>
            <a:pPr lvl="2"/>
            <a:r>
              <a:rPr lang="pt-BR" dirty="0" smtClean="0"/>
              <a:t>Na </a:t>
            </a:r>
            <a:r>
              <a:rPr lang="pt-BR" dirty="0"/>
              <a:t>avaliação do desempenho da “vertente profissional” do Programa, considerar </a:t>
            </a:r>
            <a:r>
              <a:rPr lang="pt-BR" dirty="0" smtClean="0"/>
              <a:t>como sendo </a:t>
            </a:r>
            <a:r>
              <a:rPr lang="pt-BR" dirty="0"/>
              <a:t>do “programa profissional” o conjunto das atividades e produção do docente </a:t>
            </a:r>
            <a:r>
              <a:rPr lang="pt-BR" dirty="0" smtClean="0"/>
              <a:t>nas duas </a:t>
            </a:r>
            <a:r>
              <a:rPr lang="pt-BR" dirty="0"/>
              <a:t>modalidades de </a:t>
            </a:r>
            <a:r>
              <a:rPr lang="pt-BR" dirty="0" smtClean="0"/>
              <a:t>cursos.</a:t>
            </a:r>
          </a:p>
          <a:p>
            <a:pPr lvl="1"/>
            <a:r>
              <a:rPr lang="pt-BR" dirty="0" smtClean="0"/>
              <a:t>Cursos interdisciplinares:</a:t>
            </a:r>
          </a:p>
          <a:p>
            <a:pPr lvl="2"/>
            <a:r>
              <a:rPr lang="pt-BR" dirty="0" smtClean="0"/>
              <a:t>As atividades </a:t>
            </a:r>
            <a:r>
              <a:rPr lang="pt-BR" dirty="0"/>
              <a:t>e produção dos docentes que participem do programa profissional e de um </a:t>
            </a:r>
            <a:r>
              <a:rPr lang="pt-BR" dirty="0" smtClean="0"/>
              <a:t>dos acadêmicos </a:t>
            </a:r>
            <a:r>
              <a:rPr lang="pt-BR" dirty="0"/>
              <a:t>com que este se relacione sejam computadas para os dois programas</a:t>
            </a:r>
          </a:p>
        </p:txBody>
      </p:sp>
    </p:spTree>
    <p:extLst>
      <p:ext uri="{BB962C8B-B14F-4D97-AF65-F5344CB8AC3E}">
        <p14:creationId xmlns:p14="http://schemas.microsoft.com/office/powerpoint/2010/main" val="11640494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Anexo 3 – Portaria Normativa/MEC no. 17 (28/12/09)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01492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Portaria Normativa/MEC no. 17 (28/12/09)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Considerandos</a:t>
            </a:r>
            <a:r>
              <a:rPr lang="pt-BR" dirty="0" smtClean="0"/>
              <a:t>:</a:t>
            </a:r>
          </a:p>
          <a:p>
            <a:pPr lvl="1"/>
            <a:r>
              <a:rPr lang="pt-BR" dirty="0" smtClean="0"/>
              <a:t>Estimular a formação de MPs habilitados para desenvolver atividades e trabalhos técnico-científicos em </a:t>
            </a:r>
            <a:r>
              <a:rPr lang="pt-BR" u="sng" dirty="0" smtClean="0"/>
              <a:t>temas de interesse público</a:t>
            </a:r>
            <a:r>
              <a:rPr lang="pt-BR" dirty="0"/>
              <a:t>;</a:t>
            </a:r>
            <a:endParaRPr lang="pt-BR" dirty="0" smtClean="0"/>
          </a:p>
          <a:p>
            <a:pPr lvl="1"/>
            <a:r>
              <a:rPr lang="pt-BR" dirty="0" smtClean="0"/>
              <a:t>Identificar potencialidades para atuação (...) por </a:t>
            </a:r>
            <a:r>
              <a:rPr lang="pt-BR" u="sng" dirty="0" smtClean="0"/>
              <a:t>órgãos públicos e privados, empresas, cooperativas e organizações não governamentais</a:t>
            </a:r>
            <a:r>
              <a:rPr lang="pt-BR" dirty="0"/>
              <a:t>;</a:t>
            </a:r>
            <a:endParaRPr lang="pt-BR" dirty="0" smtClean="0"/>
          </a:p>
          <a:p>
            <a:pPr lvl="1"/>
            <a:r>
              <a:rPr lang="pt-BR" dirty="0" smtClean="0"/>
              <a:t>Demanda de profissionais altamente qualificados (mundo do trabalho e sistema produtivo);</a:t>
            </a:r>
          </a:p>
          <a:p>
            <a:pPr lvl="1"/>
            <a:r>
              <a:rPr lang="pt-BR" dirty="0" smtClean="0"/>
              <a:t>Demanda de </a:t>
            </a:r>
            <a:r>
              <a:rPr lang="pt-BR" u="sng" dirty="0" smtClean="0"/>
              <a:t>formação de RH </a:t>
            </a:r>
            <a:r>
              <a:rPr lang="pt-BR" dirty="0" smtClean="0"/>
              <a:t>com vistas ao </a:t>
            </a:r>
            <a:r>
              <a:rPr lang="pt-BR" u="sng" dirty="0" smtClean="0"/>
              <a:t>desenvolvimento </a:t>
            </a:r>
            <a:r>
              <a:rPr lang="pt-BR" u="sng" dirty="0" err="1" smtClean="0"/>
              <a:t>sócio-econômico</a:t>
            </a:r>
            <a:r>
              <a:rPr lang="pt-BR" dirty="0" smtClean="0"/>
              <a:t> e cultural do País;</a:t>
            </a:r>
          </a:p>
          <a:p>
            <a:pPr lvl="1"/>
            <a:r>
              <a:rPr lang="pt-BR" dirty="0" smtClean="0"/>
              <a:t>Capacitação e treinamento (...) utilização de conhecimentos científicos no </a:t>
            </a:r>
            <a:r>
              <a:rPr lang="pt-BR" u="sng" dirty="0" smtClean="0"/>
              <a:t>processo produtivo de bens e serviços</a:t>
            </a:r>
            <a:r>
              <a:rPr lang="pt-BR" dirty="0" smtClean="0"/>
              <a:t> (política industrial brasileira)</a:t>
            </a:r>
          </a:p>
          <a:p>
            <a:pPr lvl="1"/>
            <a:r>
              <a:rPr lang="pt-BR" dirty="0" smtClean="0"/>
              <a:t>Necessário estreitamento das relações entre as universidades e o setor produtivo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41636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Portaria Normativa/MEC no. 17 (28/12/09)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Objetivos:</a:t>
            </a:r>
          </a:p>
          <a:p>
            <a:pPr marL="457200" lvl="1" indent="0">
              <a:buNone/>
            </a:pPr>
            <a:r>
              <a:rPr lang="pt-BR" dirty="0"/>
              <a:t>I - capacitar profissionais qualificados para o exercício da prática profissional avançada </a:t>
            </a:r>
            <a:r>
              <a:rPr lang="pt-BR" dirty="0" smtClean="0"/>
              <a:t>e transformadora </a:t>
            </a:r>
            <a:r>
              <a:rPr lang="pt-BR" dirty="0"/>
              <a:t>de procedimentos, visando atender </a:t>
            </a:r>
            <a:r>
              <a:rPr lang="pt-BR" u="sng" dirty="0"/>
              <a:t>demandas sociais, organizacionais </a:t>
            </a:r>
            <a:r>
              <a:rPr lang="pt-BR" u="sng" dirty="0" smtClean="0"/>
              <a:t>ou profissionais </a:t>
            </a:r>
            <a:r>
              <a:rPr lang="pt-BR" u="sng" dirty="0"/>
              <a:t>e do mercado de trabalho</a:t>
            </a:r>
            <a:r>
              <a:rPr lang="pt-BR" dirty="0"/>
              <a:t>;</a:t>
            </a:r>
          </a:p>
          <a:p>
            <a:pPr marL="457200" lvl="1" indent="0">
              <a:buNone/>
            </a:pPr>
            <a:r>
              <a:rPr lang="pt-BR" dirty="0"/>
              <a:t>II - transferir conhecimento para a sociedade, </a:t>
            </a:r>
            <a:r>
              <a:rPr lang="pt-BR" u="sng" dirty="0"/>
              <a:t>atendendo demandas específicas </a:t>
            </a:r>
            <a:r>
              <a:rPr lang="pt-BR" dirty="0"/>
              <a:t>e de </a:t>
            </a:r>
            <a:r>
              <a:rPr lang="pt-BR" dirty="0" smtClean="0"/>
              <a:t>arranjos produtivos </a:t>
            </a:r>
            <a:r>
              <a:rPr lang="pt-BR" dirty="0"/>
              <a:t>com vistas ao desenvolvimento nacional, regional ou local;</a:t>
            </a:r>
          </a:p>
          <a:p>
            <a:pPr marL="457200" lvl="1" indent="0">
              <a:buNone/>
            </a:pPr>
            <a:r>
              <a:rPr lang="pt-BR" dirty="0"/>
              <a:t>III - promover a articulação integrada da formação profissional com </a:t>
            </a:r>
            <a:r>
              <a:rPr lang="pt-BR" u="sng" dirty="0"/>
              <a:t>entidades demandantes </a:t>
            </a:r>
            <a:r>
              <a:rPr lang="pt-BR" u="sng" dirty="0" smtClean="0"/>
              <a:t>de naturezas </a:t>
            </a:r>
            <a:r>
              <a:rPr lang="pt-BR" u="sng" dirty="0"/>
              <a:t>diversas</a:t>
            </a:r>
            <a:r>
              <a:rPr lang="pt-BR" dirty="0"/>
              <a:t>, visando melhorar a eficácia e a eficiência das organizações públicas </a:t>
            </a:r>
            <a:r>
              <a:rPr lang="pt-BR" dirty="0" smtClean="0"/>
              <a:t>e privadas </a:t>
            </a:r>
            <a:r>
              <a:rPr lang="pt-BR" dirty="0"/>
              <a:t>por meio da solução de problemas e geração e aplicação de </a:t>
            </a:r>
            <a:r>
              <a:rPr lang="pt-BR" u="sng" dirty="0"/>
              <a:t>processos de </a:t>
            </a:r>
            <a:r>
              <a:rPr lang="pt-BR" u="sng" dirty="0" smtClean="0"/>
              <a:t>inovação apropriados</a:t>
            </a:r>
            <a:r>
              <a:rPr lang="pt-BR" dirty="0"/>
              <a:t>;</a:t>
            </a:r>
          </a:p>
          <a:p>
            <a:pPr marL="457200" lvl="1" indent="0">
              <a:buNone/>
            </a:pPr>
            <a:r>
              <a:rPr lang="pt-BR" dirty="0"/>
              <a:t>IV - contribuir para agregar competitividade e aumentar a produtividade em </a:t>
            </a:r>
            <a:r>
              <a:rPr lang="pt-BR" u="sng" dirty="0" smtClean="0"/>
              <a:t>empresas, organizações </a:t>
            </a:r>
            <a:r>
              <a:rPr lang="pt-BR" u="sng" dirty="0"/>
              <a:t>públicas e privadas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25137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Portaria Normativa/MEC no. 17 (28/12/09)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Conteúdo de proposta de MP:</a:t>
            </a:r>
          </a:p>
          <a:p>
            <a:pPr lvl="1"/>
            <a:r>
              <a:rPr lang="pt-BR" dirty="0" smtClean="0"/>
              <a:t>Estrutura curricular objetiva (...) aplicação orientada para o campo de atuação profissional;</a:t>
            </a:r>
          </a:p>
          <a:p>
            <a:pPr lvl="1"/>
            <a:r>
              <a:rPr lang="pt-BR" dirty="0" smtClean="0"/>
              <a:t>Conciliar a proposta ao perfil peculiar dos candidatos ao curso;</a:t>
            </a:r>
          </a:p>
          <a:p>
            <a:pPr lvl="1"/>
            <a:r>
              <a:rPr lang="pt-BR" dirty="0" smtClean="0"/>
              <a:t>Apresentar de forma equilibrada, corpo docente integrado por doutores, profissionais e técnicos com experiência em pesquisa aplicada ao desenvolvimento e à inovação;</a:t>
            </a:r>
          </a:p>
          <a:p>
            <a:pPr lvl="1"/>
            <a:r>
              <a:rPr lang="pt-BR" dirty="0" smtClean="0"/>
              <a:t>Apresentar normas bem definidas de seleção dos docentes que serão responsáveis pela orientação dos alunos;</a:t>
            </a:r>
          </a:p>
          <a:p>
            <a:pPr lvl="1"/>
            <a:r>
              <a:rPr lang="pt-BR" dirty="0" smtClean="0"/>
              <a:t>Comprovar carga horária docente e condições de trabalho compatíveis com as necessidades do curso, admitindo o regime de dedicação parcial;</a:t>
            </a:r>
          </a:p>
          <a:p>
            <a:pPr lvl="1"/>
            <a:r>
              <a:rPr lang="pt-BR" dirty="0" smtClean="0"/>
              <a:t>Prever a defesa apropriada na etapa de conclusão do curso;</a:t>
            </a:r>
          </a:p>
          <a:p>
            <a:pPr lvl="1"/>
            <a:r>
              <a:rPr lang="pt-BR" dirty="0" smtClean="0"/>
              <a:t>Prever a exigência de apresentação de trabalho de conclusão final do curso.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2660072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Portaria Normativa/MEC no. 17 (28/12/09)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Corpo Docente:</a:t>
            </a:r>
          </a:p>
          <a:p>
            <a:pPr lvl="1"/>
            <a:r>
              <a:rPr lang="pt-BR" dirty="0" smtClean="0"/>
              <a:t>Altamente qualificado conforme demonstrado por:</a:t>
            </a:r>
          </a:p>
          <a:p>
            <a:pPr lvl="2"/>
            <a:r>
              <a:rPr lang="pt-BR" dirty="0"/>
              <a:t>P</a:t>
            </a:r>
            <a:r>
              <a:rPr lang="pt-BR" dirty="0" smtClean="0"/>
              <a:t>rodução </a:t>
            </a:r>
            <a:r>
              <a:rPr lang="pt-BR" dirty="0"/>
              <a:t>intelectual constituída por publicações específicas, produção artística ou </a:t>
            </a:r>
            <a:r>
              <a:rPr lang="pt-BR" dirty="0" smtClean="0"/>
              <a:t>produção técnico científica; ou</a:t>
            </a:r>
          </a:p>
          <a:p>
            <a:pPr lvl="2"/>
            <a:r>
              <a:rPr lang="pt-BR" dirty="0" smtClean="0"/>
              <a:t>Reconhecida experiência profissional.</a:t>
            </a:r>
          </a:p>
        </p:txBody>
      </p:sp>
    </p:spTree>
    <p:extLst>
      <p:ext uri="{BB962C8B-B14F-4D97-AF65-F5344CB8AC3E}">
        <p14:creationId xmlns:p14="http://schemas.microsoft.com/office/powerpoint/2010/main" val="36955651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Portaria Normativa/MEC no. 17 (28/12/09)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Formatos do Trabalho de Conclusão Final:</a:t>
            </a:r>
          </a:p>
          <a:p>
            <a:pPr lvl="1"/>
            <a:r>
              <a:rPr lang="pt-BR" dirty="0"/>
              <a:t>dissertação, revisão sistemática e aprofundada da literatura, artigo, patente, registros </a:t>
            </a:r>
            <a:r>
              <a:rPr lang="pt-BR" dirty="0" smtClean="0"/>
              <a:t>de propriedade </a:t>
            </a:r>
            <a:r>
              <a:rPr lang="pt-BR" dirty="0"/>
              <a:t>intelectual, projetos técnicos, publicações tecnológicas; desenvolvimento </a:t>
            </a:r>
            <a:r>
              <a:rPr lang="pt-BR" dirty="0" smtClean="0"/>
              <a:t>de aplicativos</a:t>
            </a:r>
            <a:r>
              <a:rPr lang="pt-BR" dirty="0"/>
              <a:t>, de materiais didáticos e instrucionais e de produtos, processos e técnicas; </a:t>
            </a:r>
            <a:r>
              <a:rPr lang="pt-BR" dirty="0" smtClean="0"/>
              <a:t>produção de </a:t>
            </a:r>
            <a:r>
              <a:rPr lang="pt-BR" dirty="0"/>
              <a:t>programas de mídia, editoria, composições, concertos, relatórios finais de </a:t>
            </a:r>
            <a:r>
              <a:rPr lang="pt-BR" dirty="0" smtClean="0"/>
              <a:t>pesquisa, softwares</a:t>
            </a:r>
            <a:r>
              <a:rPr lang="pt-BR" dirty="0"/>
              <a:t>, estudos de caso, relatório técnico com regras de sigilo, manual de operação </a:t>
            </a:r>
            <a:r>
              <a:rPr lang="pt-BR" dirty="0" smtClean="0"/>
              <a:t>técnica, protocolo </a:t>
            </a:r>
            <a:r>
              <a:rPr lang="pt-BR" dirty="0"/>
              <a:t>experimental ou de aplicação em serviços, proposta de intervenção em </a:t>
            </a:r>
            <a:r>
              <a:rPr lang="pt-BR" dirty="0" smtClean="0"/>
              <a:t>procedimentos clínicos </a:t>
            </a:r>
            <a:r>
              <a:rPr lang="pt-BR" dirty="0"/>
              <a:t>ou de serviço pertinente, projeto de aplicação ou adequação tecnológica, </a:t>
            </a:r>
            <a:r>
              <a:rPr lang="pt-BR" dirty="0" smtClean="0"/>
              <a:t>protótipos para </a:t>
            </a:r>
            <a:r>
              <a:rPr lang="pt-BR" dirty="0"/>
              <a:t>desenvolvimento ou produção de instrumentos, equipamentos e kits, projetos de </a:t>
            </a:r>
            <a:r>
              <a:rPr lang="pt-BR" dirty="0" smtClean="0"/>
              <a:t>inovação tecnológica</a:t>
            </a:r>
            <a:r>
              <a:rPr lang="pt-BR" dirty="0"/>
              <a:t>, produção artística, sem prejuízo de outros formatos, </a:t>
            </a:r>
            <a:endParaRPr lang="pt-BR" dirty="0" smtClean="0"/>
          </a:p>
          <a:p>
            <a:pPr lvl="1"/>
            <a:r>
              <a:rPr lang="pt-BR" dirty="0" smtClean="0"/>
              <a:t>de </a:t>
            </a:r>
            <a:r>
              <a:rPr lang="pt-BR" dirty="0"/>
              <a:t>acordo com a natureza </a:t>
            </a:r>
            <a:r>
              <a:rPr lang="pt-BR" dirty="0" smtClean="0"/>
              <a:t>da área </a:t>
            </a:r>
            <a:r>
              <a:rPr lang="pt-BR" dirty="0"/>
              <a:t>e a finalidade do curso, </a:t>
            </a:r>
            <a:r>
              <a:rPr lang="pt-BR" u="sng" dirty="0"/>
              <a:t>desde que previamente propostos e aprovados pela CAPES</a:t>
            </a:r>
            <a:r>
              <a:rPr lang="pt-BR" dirty="0"/>
              <a:t>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22930739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Portaria Normativa/MEC no. 17 (28/12/09)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Avaliação:</a:t>
            </a:r>
          </a:p>
          <a:p>
            <a:pPr lvl="1"/>
            <a:r>
              <a:rPr lang="pt-BR" dirty="0" smtClean="0"/>
              <a:t>Fichas de avaliação </a:t>
            </a:r>
            <a:r>
              <a:rPr lang="pt-BR" u="sng" dirty="0" smtClean="0"/>
              <a:t>próprias e diferenciadas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Comissões específicas, compostas com </a:t>
            </a:r>
            <a:r>
              <a:rPr lang="pt-BR" u="sng" dirty="0" smtClean="0"/>
              <a:t>participação equilibrada de docentes-doutores, profissionais e técnicos dos setores específicos</a:t>
            </a:r>
            <a:r>
              <a:rPr lang="pt-BR" dirty="0" smtClean="0"/>
              <a:t>, reconhecidamente qualificados para o exercício de tais tarefas</a:t>
            </a:r>
          </a:p>
        </p:txBody>
      </p:sp>
    </p:spTree>
    <p:extLst>
      <p:ext uri="{BB962C8B-B14F-4D97-AF65-F5344CB8AC3E}">
        <p14:creationId xmlns:p14="http://schemas.microsoft.com/office/powerpoint/2010/main" val="29036061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Portaria Normativa/MEC no. 17 (28/12/09)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Produção do conjunto docentes-orientadores-alunos:</a:t>
            </a:r>
          </a:p>
          <a:p>
            <a:pPr lvl="1"/>
            <a:r>
              <a:rPr lang="pt-BR" dirty="0" smtClean="0"/>
              <a:t>Produção intelectual e técnica contemplando:</a:t>
            </a:r>
          </a:p>
          <a:p>
            <a:pPr lvl="2"/>
            <a:r>
              <a:rPr lang="pt-BR" dirty="0" smtClean="0"/>
              <a:t>Artigos</a:t>
            </a:r>
          </a:p>
          <a:p>
            <a:pPr lvl="2"/>
            <a:r>
              <a:rPr lang="pt-BR" dirty="0" smtClean="0"/>
              <a:t>Patentes e registros de propriedade intelectual e de softwares</a:t>
            </a:r>
          </a:p>
          <a:p>
            <a:pPr lvl="2"/>
            <a:r>
              <a:rPr lang="pt-BR" dirty="0" smtClean="0"/>
              <a:t>Desenvolvimento de aplicativos e materiais didáticos e instrucionais e de produtos, processos e técnicas</a:t>
            </a:r>
          </a:p>
          <a:p>
            <a:pPr lvl="2"/>
            <a:r>
              <a:rPr lang="pt-BR" dirty="0" smtClean="0"/>
              <a:t>Protótipos para desenvolvimento de equipamentos e produtos específicos</a:t>
            </a:r>
          </a:p>
          <a:p>
            <a:pPr lvl="2"/>
            <a:r>
              <a:rPr lang="pt-BR" dirty="0" smtClean="0"/>
              <a:t>Projetos de inovação tecnológica</a:t>
            </a:r>
          </a:p>
          <a:p>
            <a:r>
              <a:rPr lang="pt-BR" dirty="0" smtClean="0"/>
              <a:t>Informações sobre o destino dos egressos</a:t>
            </a:r>
          </a:p>
          <a:p>
            <a:r>
              <a:rPr lang="pt-BR" dirty="0" smtClean="0"/>
              <a:t>Dimensão e eficácia dos processos de interação com organizações</a:t>
            </a:r>
          </a:p>
        </p:txBody>
      </p:sp>
    </p:spTree>
    <p:extLst>
      <p:ext uri="{BB962C8B-B14F-4D97-AF65-F5344CB8AC3E}">
        <p14:creationId xmlns:p14="http://schemas.microsoft.com/office/powerpoint/2010/main" val="1030947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2007: Regulamento da Avaliação Trienal 2007:</a:t>
            </a:r>
          </a:p>
          <a:p>
            <a:pPr lvl="1"/>
            <a:r>
              <a:rPr lang="pt-BR" dirty="0" smtClean="0"/>
              <a:t>Normas gerais sobre a Avaliação Trienal dos MPs:</a:t>
            </a:r>
          </a:p>
          <a:p>
            <a:pPr lvl="2"/>
            <a:r>
              <a:rPr lang="pt-BR" dirty="0" smtClean="0"/>
              <a:t>Determinou a avaliação em separado dos programas acadêmicos</a:t>
            </a:r>
          </a:p>
          <a:p>
            <a:pPr lvl="2"/>
            <a:r>
              <a:rPr lang="pt-BR" dirty="0" smtClean="0"/>
              <a:t>Indica claramente que programas que ofereçam cursos acadêmicos e profissionais permanecem sendo, efetivamente, um só Programa.</a:t>
            </a:r>
          </a:p>
          <a:p>
            <a:pPr lvl="3"/>
            <a:r>
              <a:rPr lang="pt-BR" dirty="0" smtClean="0"/>
              <a:t>Os docentes que participem das duas modalidades não poderão ser considerados como participantes de dois programas!</a:t>
            </a:r>
          </a:p>
          <a:p>
            <a:r>
              <a:rPr lang="pt-BR" dirty="0" smtClean="0"/>
              <a:t>2009</a:t>
            </a:r>
            <a:r>
              <a:rPr lang="pt-BR" dirty="0"/>
              <a:t>: Documento de Área: </a:t>
            </a:r>
            <a:endParaRPr lang="pt-BR" dirty="0" smtClean="0"/>
          </a:p>
          <a:p>
            <a:pPr lvl="1"/>
            <a:r>
              <a:rPr lang="pt-BR" dirty="0" smtClean="0"/>
              <a:t>nenhuma </a:t>
            </a:r>
            <a:r>
              <a:rPr lang="pt-BR" dirty="0"/>
              <a:t>menção à avaliação dos MPs</a:t>
            </a:r>
          </a:p>
          <a:p>
            <a:r>
              <a:rPr lang="pt-BR" dirty="0" smtClean="0"/>
              <a:t>2009: Portaria Normativa MEC no. 17</a:t>
            </a:r>
          </a:p>
          <a:p>
            <a:pPr lvl="1"/>
            <a:r>
              <a:rPr lang="pt-BR" dirty="0" smtClean="0"/>
              <a:t>Fichas de Avaliação próprias e diferenciadas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838207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Anexo 4 – Orientações para Novos </a:t>
            </a:r>
            <a:r>
              <a:rPr lang="pt-BR" dirty="0" err="1" smtClean="0"/>
              <a:t>APCNs</a:t>
            </a:r>
            <a:r>
              <a:rPr lang="pt-BR" dirty="0" smtClean="0"/>
              <a:t> - 2012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0774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Orientações para Novos </a:t>
            </a:r>
            <a:r>
              <a:rPr lang="pt-BR" dirty="0" err="1" smtClean="0"/>
              <a:t>APCNs</a:t>
            </a:r>
            <a:r>
              <a:rPr lang="pt-BR" dirty="0" smtClean="0"/>
              <a:t> – 2012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Proposta do Curso:</a:t>
            </a:r>
          </a:p>
          <a:p>
            <a:pPr lvl="1"/>
            <a:r>
              <a:rPr lang="pt-BR" dirty="0" smtClean="0"/>
              <a:t>Base sólida de formação em Computação</a:t>
            </a:r>
          </a:p>
          <a:p>
            <a:pPr lvl="1"/>
            <a:r>
              <a:rPr lang="pt-BR" dirty="0" smtClean="0"/>
              <a:t>Capacidade de captação de recursos pelos professores do curso</a:t>
            </a:r>
          </a:p>
          <a:p>
            <a:pPr lvl="2"/>
            <a:r>
              <a:rPr lang="pt-BR" dirty="0" smtClean="0"/>
              <a:t>Projetos de P&amp;D em conjunto com empresas</a:t>
            </a:r>
          </a:p>
          <a:p>
            <a:r>
              <a:rPr lang="pt-BR" dirty="0" smtClean="0"/>
              <a:t>Corpo Docente:</a:t>
            </a:r>
          </a:p>
          <a:p>
            <a:pPr lvl="1"/>
            <a:r>
              <a:rPr lang="pt-BR" dirty="0" smtClean="0"/>
              <a:t>Composto de doutores, profissionais e técnicos com reconhecida qualificação, atuação e experiência profissional na área proposta</a:t>
            </a:r>
          </a:p>
          <a:p>
            <a:pPr lvl="1"/>
            <a:r>
              <a:rPr lang="pt-BR" dirty="0" smtClean="0"/>
              <a:t>Comprovada capacidade de produção tecnológica (como patentes, produção de software e outros artefatos tecnológicos relevantes e inovadores)</a:t>
            </a:r>
          </a:p>
          <a:p>
            <a:pPr lvl="1"/>
            <a:r>
              <a:rPr lang="pt-BR" dirty="0" smtClean="0"/>
              <a:t>É desejável haver doutores com bolsa em desenvolvimento tecnológico e extensão inovadora do CNPq ou bolsas similares de outras agências.</a:t>
            </a:r>
          </a:p>
          <a:p>
            <a:pPr lvl="1"/>
            <a:endParaRPr lang="pt-BR" dirty="0" smtClean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67382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Orientações para Novos </a:t>
            </a:r>
            <a:r>
              <a:rPr lang="pt-BR" dirty="0" err="1" smtClean="0"/>
              <a:t>APCNs</a:t>
            </a:r>
            <a:r>
              <a:rPr lang="pt-BR" dirty="0" smtClean="0"/>
              <a:t> – 2012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Atividade de Pesquisa:</a:t>
            </a:r>
          </a:p>
          <a:p>
            <a:pPr lvl="1"/>
            <a:r>
              <a:rPr lang="pt-BR" dirty="0" smtClean="0"/>
              <a:t>Distribuição equilibrada de docentes entre as linhas de pesquisa</a:t>
            </a:r>
          </a:p>
          <a:p>
            <a:pPr lvl="1"/>
            <a:r>
              <a:rPr lang="pt-BR" dirty="0" smtClean="0"/>
              <a:t>Valoriza-se a existência de linhas de pesquisa em área que tenham relevância industrial</a:t>
            </a:r>
          </a:p>
          <a:p>
            <a:r>
              <a:rPr lang="pt-BR" dirty="0" smtClean="0"/>
              <a:t>Produção Intelectual:</a:t>
            </a:r>
          </a:p>
          <a:p>
            <a:pPr lvl="1"/>
            <a:r>
              <a:rPr lang="pt-BR" dirty="0" smtClean="0"/>
              <a:t>Referência à portaria normativa no. 17 do MEC</a:t>
            </a:r>
          </a:p>
          <a:p>
            <a:pPr lvl="1"/>
            <a:r>
              <a:rPr lang="pt-BR" dirty="0" smtClean="0"/>
              <a:t>Boa uniformidade de distribuição entre os membros do corpo docente (sem concentrações e sem igualdade exagerada...)</a:t>
            </a:r>
          </a:p>
          <a:p>
            <a:r>
              <a:rPr lang="pt-BR" dirty="0" smtClean="0"/>
              <a:t>Infraestrutura de Ensino e Pesquisa:</a:t>
            </a:r>
          </a:p>
          <a:p>
            <a:pPr lvl="1"/>
            <a:r>
              <a:rPr lang="pt-BR" dirty="0" smtClean="0"/>
              <a:t>Instituição comprometida com o curso</a:t>
            </a:r>
          </a:p>
          <a:p>
            <a:pPr lvl="1"/>
            <a:r>
              <a:rPr lang="pt-BR" dirty="0" smtClean="0"/>
              <a:t>Infraestrutura adequada para docentes e futuros alunos</a:t>
            </a:r>
          </a:p>
        </p:txBody>
      </p:sp>
    </p:spTree>
    <p:extLst>
      <p:ext uri="{BB962C8B-B14F-4D97-AF65-F5344CB8AC3E}">
        <p14:creationId xmlns:p14="http://schemas.microsoft.com/office/powerpoint/2010/main" val="21181972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Orientações para Novos </a:t>
            </a:r>
            <a:r>
              <a:rPr lang="pt-BR" dirty="0" err="1" smtClean="0"/>
              <a:t>APCNs</a:t>
            </a:r>
            <a:r>
              <a:rPr lang="pt-BR" dirty="0" smtClean="0"/>
              <a:t> – 2012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Outras:</a:t>
            </a:r>
          </a:p>
          <a:p>
            <a:pPr lvl="1"/>
            <a:r>
              <a:rPr lang="pt-BR" dirty="0" smtClean="0"/>
              <a:t>O número esperado de orientandos por orientador deve ser adequado para um curso que está sendo criado</a:t>
            </a:r>
          </a:p>
          <a:p>
            <a:pPr lvl="1"/>
            <a:r>
              <a:rPr lang="pt-BR" dirty="0" smtClean="0"/>
              <a:t>É desejável que o Curso esteja preocupado com um impacto positivo na região de atuação.</a:t>
            </a:r>
          </a:p>
          <a:p>
            <a:pPr lvl="1"/>
            <a:r>
              <a:rPr lang="pt-BR" dirty="0" smtClean="0"/>
              <a:t>Valoriza-se que a proposta inclua manifestação do setor produtivo quanto ao interesse na proposta do Curso.</a:t>
            </a:r>
          </a:p>
        </p:txBody>
      </p:sp>
    </p:spTree>
    <p:extLst>
      <p:ext uri="{BB962C8B-B14F-4D97-AF65-F5344CB8AC3E}">
        <p14:creationId xmlns:p14="http://schemas.microsoft.com/office/powerpoint/2010/main" val="10940205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Anexo 5 – Documento de Área – 2013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79244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Documento de Área 2013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Proposta do Programa:</a:t>
            </a:r>
          </a:p>
          <a:p>
            <a:pPr lvl="1"/>
            <a:r>
              <a:rPr lang="pt-BR" dirty="0" smtClean="0"/>
              <a:t>Recomenda-se que o programa tenha interação com arranjos produtivos locais e regionais, atendendo demandas de formação de profissionais e também de soluções.</a:t>
            </a:r>
          </a:p>
          <a:p>
            <a:pPr lvl="1"/>
            <a:r>
              <a:rPr lang="pt-BR" dirty="0" smtClean="0"/>
              <a:t>Recomenda-se que o programa possua boa infraestrutura de pesquisa</a:t>
            </a:r>
          </a:p>
          <a:p>
            <a:pPr lvl="1"/>
            <a:r>
              <a:rPr lang="pt-BR" dirty="0" smtClean="0"/>
              <a:t>Recomenda-se que o programa apresente um planejamento para o desenvolvimento futuro e metas para sua melhoria.</a:t>
            </a:r>
          </a:p>
          <a:p>
            <a:pPr lvl="1"/>
            <a:r>
              <a:rPr lang="pt-BR" dirty="0" smtClean="0"/>
              <a:t>Valorizam-se iniciativas bem sucedidas de transferência para a sociedade de conhecimento gerado no Programa e dos profissionais formados para atender estas demandas.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793779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Documento de Área 2013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Corpo Docente:</a:t>
            </a:r>
          </a:p>
          <a:p>
            <a:pPr lvl="1"/>
            <a:r>
              <a:rPr lang="pt-BR" dirty="0" smtClean="0"/>
              <a:t>Valoriza-se corpo docente com número expressivo de bolsas de desenvolvimento tecnológico e produtividade do CNPq e inserção na comunidade internacional e nacional</a:t>
            </a:r>
          </a:p>
          <a:p>
            <a:pPr lvl="1"/>
            <a:r>
              <a:rPr lang="pt-BR" dirty="0" smtClean="0"/>
              <a:t>Atuação em P, D &amp; I nas áreas de concentração do MP.</a:t>
            </a:r>
          </a:p>
          <a:p>
            <a:pPr lvl="1"/>
            <a:r>
              <a:rPr lang="pt-BR" dirty="0" smtClean="0"/>
              <a:t>Aceitam-se docentes em tempo parcial desde que compatíveis com as necessidades do curso.</a:t>
            </a:r>
          </a:p>
          <a:p>
            <a:pPr lvl="1"/>
            <a:r>
              <a:rPr lang="pt-BR" dirty="0" smtClean="0"/>
              <a:t>Boa distribuição dos docentes em projetos de P&amp;D institucionais e de intercâmbio nacional e internacional</a:t>
            </a:r>
          </a:p>
          <a:p>
            <a:pPr lvl="1"/>
            <a:r>
              <a:rPr lang="pt-BR" dirty="0" smtClean="0"/>
              <a:t>Recomenda-se uma distribuição equilibrada de orientações entre os professores do programa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88826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Documento de Área 2013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Corpo Discente e Trabalhos de Conclusão:</a:t>
            </a:r>
          </a:p>
          <a:p>
            <a:pPr lvl="1"/>
            <a:r>
              <a:rPr lang="pt-BR" dirty="0" smtClean="0"/>
              <a:t>Número adequado de titulados em relação ao corpo docente permanente e à dimensão do corpo discente</a:t>
            </a:r>
          </a:p>
          <a:p>
            <a:pPr lvl="1"/>
            <a:r>
              <a:rPr lang="pt-BR" dirty="0" smtClean="0"/>
              <a:t>Recomenda-se que a produção do programa apresente uma produção científica ou técnica por mestrado concluído.</a:t>
            </a:r>
          </a:p>
          <a:p>
            <a:pPr lvl="1"/>
            <a:r>
              <a:rPr lang="pt-BR" dirty="0" smtClean="0"/>
              <a:t>Recomenda-se que os resultados dos trabalhos de mestrado sejam aplicados/aplicáveis nos arranjos produtivos locais através de transferência de tecnologia, software, técnicas, métodos, etc.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88826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Documento de Área 2013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Produção Intelectual</a:t>
            </a:r>
          </a:p>
          <a:p>
            <a:pPr lvl="1"/>
            <a:r>
              <a:rPr lang="pt-BR" dirty="0" smtClean="0"/>
              <a:t>Recomenda-se que o programa apresente qualidade, quantidade e regularidade das publicações</a:t>
            </a:r>
          </a:p>
          <a:p>
            <a:pPr lvl="1"/>
            <a:r>
              <a:rPr lang="pt-BR" dirty="0" smtClean="0"/>
              <a:t>Índices gerais e restritos idênticos aos dos programas acadêmicos</a:t>
            </a:r>
          </a:p>
          <a:p>
            <a:pPr lvl="1"/>
            <a:r>
              <a:rPr lang="pt-BR" dirty="0" smtClean="0"/>
              <a:t>Recomenda-se que o programa apresente registro de patentes e software, criação de ferramentas de software e de bases de dados e resultados similares.</a:t>
            </a:r>
          </a:p>
          <a:p>
            <a:pPr lvl="1"/>
            <a:r>
              <a:rPr lang="pt-BR" dirty="0" smtClean="0"/>
              <a:t>Recomenda-se que a produção seja distribuída entre os docentes </a:t>
            </a:r>
            <a:r>
              <a:rPr lang="pt-BR" dirty="0"/>
              <a:t>d</a:t>
            </a:r>
            <a:r>
              <a:rPr lang="pt-BR" dirty="0" smtClean="0"/>
              <a:t>o programa com participação dos discentes</a:t>
            </a:r>
          </a:p>
          <a:p>
            <a:pPr lvl="1"/>
            <a:r>
              <a:rPr lang="pt-BR" dirty="0" smtClean="0"/>
              <a:t>Valoriza-se a existência de produção científica e técnica sobre o mesmo tema/projeto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88826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Documento de Área 2013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Inserção Social</a:t>
            </a:r>
          </a:p>
          <a:p>
            <a:pPr lvl="1"/>
            <a:r>
              <a:rPr lang="pt-BR" dirty="0" smtClean="0"/>
              <a:t>Formação de RH qualificado para a sociedade e a contribuição para o desenvolvimento socioeconômico, destacando os avanços produtivos, disseminação de técnicas e conhecimentos, além de empreendedorismo;</a:t>
            </a:r>
          </a:p>
          <a:p>
            <a:pPr lvl="1"/>
            <a:r>
              <a:rPr lang="pt-BR" dirty="0" smtClean="0"/>
              <a:t>Contribuição para a melhoria do ensino básico e de graduação e para o desenvolvimento de propostas inovadoras de ensino;</a:t>
            </a:r>
          </a:p>
          <a:p>
            <a:pPr lvl="1"/>
            <a:r>
              <a:rPr lang="pt-BR" dirty="0" smtClean="0"/>
              <a:t>Contribuições para o desenvolvimento local e regional, com destaque para os avanços gerados no setor empresarial;</a:t>
            </a:r>
          </a:p>
          <a:p>
            <a:pPr lvl="1"/>
            <a:r>
              <a:rPr lang="pt-BR" dirty="0" smtClean="0"/>
              <a:t>Disseminação de técnicas e de conhecimentos;</a:t>
            </a:r>
          </a:p>
          <a:p>
            <a:pPr lvl="1"/>
            <a:r>
              <a:rPr lang="pt-BR" dirty="0" smtClean="0"/>
              <a:t>Contribuição para maior eficiência nas organizações púbicas ou privadas, tanto de forma direta como indireta;</a:t>
            </a:r>
          </a:p>
          <a:p>
            <a:pPr lvl="1"/>
            <a:r>
              <a:rPr lang="pt-BR" dirty="0" smtClean="0"/>
              <a:t>Contribuição para a formação de profissionais que possam introduzir mudanças na forma como vem sendo exercida a profissão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377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2012</a:t>
            </a:r>
            <a:r>
              <a:rPr lang="pt-BR" dirty="0" smtClean="0"/>
              <a:t>: Orientações para Novos </a:t>
            </a:r>
            <a:r>
              <a:rPr lang="pt-BR" dirty="0" err="1" smtClean="0"/>
              <a:t>APCNs</a:t>
            </a:r>
            <a:endParaRPr lang="pt-BR" dirty="0" smtClean="0"/>
          </a:p>
          <a:p>
            <a:pPr lvl="1"/>
            <a:r>
              <a:rPr lang="pt-BR" dirty="0" smtClean="0"/>
              <a:t>Orientações específicas para os MPs</a:t>
            </a:r>
            <a:endParaRPr lang="pt-BR" dirty="0" smtClean="0"/>
          </a:p>
          <a:p>
            <a:r>
              <a:rPr lang="pt-BR" dirty="0" smtClean="0"/>
              <a:t>2013: Documento de </a:t>
            </a:r>
            <a:r>
              <a:rPr lang="pt-BR" dirty="0" smtClean="0"/>
              <a:t>Área</a:t>
            </a:r>
          </a:p>
          <a:p>
            <a:pPr lvl="1"/>
            <a:r>
              <a:rPr lang="pt-BR" dirty="0"/>
              <a:t>Orientações específicas para os MPs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765896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Documento de Área 2013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Inserção Social (cont.)</a:t>
            </a:r>
          </a:p>
          <a:p>
            <a:pPr lvl="1"/>
            <a:r>
              <a:rPr lang="pt-BR" dirty="0" smtClean="0"/>
              <a:t>Participação em programas de cooperação e intercâmbio sistemáticos e a participação em projetos de cooperação entre programas com níveis de consolidação diferentes;</a:t>
            </a:r>
          </a:p>
          <a:p>
            <a:pPr lvl="1"/>
            <a:r>
              <a:rPr lang="pt-BR" dirty="0" smtClean="0"/>
              <a:t>Participação em convênios ou programas de cooperação com organizações/instituições setoriais</a:t>
            </a:r>
          </a:p>
          <a:p>
            <a:pPr lvl="1"/>
            <a:r>
              <a:rPr lang="pt-BR" dirty="0" smtClean="0"/>
              <a:t>Página web para divulgação dos seus dados, critérios de seleção de alunos, amplo acesso a teses e dissertações pela web.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4093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dos MPs em Computação</a:t>
            </a:r>
            <a:endParaRPr lang="pt-BR" dirty="0"/>
          </a:p>
        </p:txBody>
      </p:sp>
      <p:graphicFrame>
        <p:nvGraphicFramePr>
          <p:cNvPr id="5" name="Gráfic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037444"/>
              </p:ext>
            </p:extLst>
          </p:nvPr>
        </p:nvGraphicFramePr>
        <p:xfrm>
          <a:off x="467544" y="1268760"/>
          <a:ext cx="8207161" cy="5168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2348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dos MPs em Computação</a:t>
            </a:r>
            <a:endParaRPr lang="pt-BR" dirty="0"/>
          </a:p>
        </p:txBody>
      </p:sp>
      <p:graphicFrame>
        <p:nvGraphicFramePr>
          <p:cNvPr id="5" name="Gráfic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539572"/>
              </p:ext>
            </p:extLst>
          </p:nvPr>
        </p:nvGraphicFramePr>
        <p:xfrm>
          <a:off x="467544" y="1340768"/>
          <a:ext cx="8351177" cy="5096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4604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Cursos Atuais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t-BR" dirty="0"/>
              <a:t>UNIFACS - Sistemas e </a:t>
            </a:r>
            <a:r>
              <a:rPr lang="pt-BR" dirty="0" smtClean="0"/>
              <a:t>Computação (1999)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UFPE (2006)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UECE/CEFET </a:t>
            </a:r>
            <a:r>
              <a:rPr lang="pt-BR" dirty="0"/>
              <a:t>- Computação </a:t>
            </a:r>
            <a:r>
              <a:rPr lang="pt-BR" dirty="0" smtClean="0"/>
              <a:t>Aplicada (2006)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dirty="0"/>
              <a:t>CESAR - Engenharia de Software (2007)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/>
              <a:t>UTFPR - Computação Aplicada (2010)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UEMA </a:t>
            </a:r>
            <a:r>
              <a:rPr lang="pt-BR" dirty="0"/>
              <a:t>- Engenharia de Computação e Sistemas (2011)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UNB </a:t>
            </a:r>
            <a:r>
              <a:rPr lang="pt-BR" dirty="0"/>
              <a:t>- Computação Aplicada </a:t>
            </a:r>
            <a:r>
              <a:rPr lang="pt-BR" dirty="0" smtClean="0"/>
              <a:t>(2012</a:t>
            </a:r>
            <a:r>
              <a:rPr lang="pt-BR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pt-BR" dirty="0"/>
              <a:t>UFMS - Computação </a:t>
            </a:r>
            <a:r>
              <a:rPr lang="pt-BR" dirty="0" smtClean="0"/>
              <a:t>Aplicada (2013)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UTFPR </a:t>
            </a:r>
            <a:r>
              <a:rPr lang="pt-BR" dirty="0"/>
              <a:t>- Informática </a:t>
            </a:r>
            <a:r>
              <a:rPr lang="pt-BR" dirty="0" smtClean="0"/>
              <a:t>(2013)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FUPF </a:t>
            </a:r>
            <a:r>
              <a:rPr lang="pt-BR" dirty="0"/>
              <a:t>- Computação Aplicada </a:t>
            </a:r>
            <a:r>
              <a:rPr lang="pt-BR" dirty="0" smtClean="0"/>
              <a:t>(2014)</a:t>
            </a:r>
            <a:endParaRPr lang="pt-BR" dirty="0"/>
          </a:p>
          <a:p>
            <a:pPr marL="457200" indent="-457200">
              <a:buFont typeface="+mj-lt"/>
              <a:buAutoNum type="arabicPeriod"/>
            </a:pPr>
            <a:r>
              <a:rPr lang="pt-BR" dirty="0" smtClean="0"/>
              <a:t>UFRN </a:t>
            </a:r>
            <a:r>
              <a:rPr lang="pt-BR" dirty="0"/>
              <a:t>- Engenharia de Software </a:t>
            </a:r>
            <a:r>
              <a:rPr lang="pt-BR" dirty="0" smtClean="0"/>
              <a:t>(2014)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0676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Crítica à Avaliação Trienal (2010-12)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Ao longo dos últimos anos temos observado um grande esforço da Comissão de Área de Ciência da Computação (CA-CC) notadamente em dois focos: </a:t>
            </a:r>
            <a:endParaRPr lang="pt-BR" dirty="0" smtClean="0"/>
          </a:p>
          <a:p>
            <a:pPr marL="457200" lvl="1" indent="0">
              <a:buNone/>
            </a:pPr>
            <a:r>
              <a:rPr lang="pt-BR" dirty="0" smtClean="0"/>
              <a:t>(</a:t>
            </a:r>
            <a:r>
              <a:rPr lang="pt-BR" dirty="0"/>
              <a:t>1) Valorização da produção científica em congressos (e consequente classificação dos mesmos no QUALIS) e </a:t>
            </a:r>
            <a:endParaRPr lang="pt-BR" dirty="0" smtClean="0"/>
          </a:p>
          <a:p>
            <a:pPr marL="457200" lvl="1" indent="0">
              <a:buNone/>
            </a:pPr>
            <a:r>
              <a:rPr lang="pt-BR" dirty="0" smtClean="0"/>
              <a:t>(</a:t>
            </a:r>
            <a:r>
              <a:rPr lang="pt-BR" dirty="0"/>
              <a:t>2) Definição de critérios de qualidade para os cursos 6 e 7. </a:t>
            </a:r>
            <a:endParaRPr lang="pt-BR" dirty="0" smtClean="0"/>
          </a:p>
          <a:p>
            <a:r>
              <a:rPr lang="pt-BR" dirty="0" smtClean="0"/>
              <a:t>No </a:t>
            </a:r>
            <a:r>
              <a:rPr lang="pt-BR" dirty="0"/>
              <a:t>entanto, pouco esforço foi dispendido em discutir o papel e critérios de avaliação do mestrado profissionalizante na área. </a:t>
            </a:r>
            <a:endParaRPr lang="pt-BR" dirty="0" smtClean="0"/>
          </a:p>
          <a:p>
            <a:pPr lvl="1"/>
            <a:r>
              <a:rPr lang="pt-BR" dirty="0" smtClean="0"/>
              <a:t>Indicações apenas recentes no Documento de Área no Relatório da Avaliação Trienal, </a:t>
            </a:r>
            <a:r>
              <a:rPr lang="pt-BR" dirty="0"/>
              <a:t>que dão pistas do que é esperado, mas ainda de forma limitada carecendo de uma discussão mais </a:t>
            </a:r>
            <a:r>
              <a:rPr lang="pt-BR" dirty="0" smtClean="0"/>
              <a:t>ampla.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15844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2887</TotalTime>
  <Words>3737</Words>
  <Application>Microsoft Office PowerPoint</Application>
  <PresentationFormat>Apresentação na tela (4:3)</PresentationFormat>
  <Paragraphs>321</Paragraphs>
  <Slides>50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50</vt:i4>
      </vt:variant>
    </vt:vector>
  </HeadingPairs>
  <TitlesOfParts>
    <vt:vector size="51" baseType="lpstr">
      <vt:lpstr>Tema do Office</vt:lpstr>
      <vt:lpstr>Mestrados Profissionais</vt:lpstr>
      <vt:lpstr>Roteiro</vt:lpstr>
      <vt:lpstr>Histórico</vt:lpstr>
      <vt:lpstr>Histórico</vt:lpstr>
      <vt:lpstr>Histórico</vt:lpstr>
      <vt:lpstr>Evolução dos MPs em Computação</vt:lpstr>
      <vt:lpstr>Evolução dos MPs em Computação</vt:lpstr>
      <vt:lpstr>Cursos Atuais</vt:lpstr>
      <vt:lpstr>Crítica à Avaliação Trienal (2010-12)</vt:lpstr>
      <vt:lpstr>Crítica à Avaliação Trienal (2010-12)</vt:lpstr>
      <vt:lpstr>Crítica à Avaliação Trienal (2010-12)</vt:lpstr>
      <vt:lpstr>Crítica à Avaliação Trienal (2010-12)</vt:lpstr>
      <vt:lpstr>Crítica à Avaliação Trienal (2010-12)</vt:lpstr>
      <vt:lpstr>Crítica à Avaliação Trienal (2010-12)</vt:lpstr>
      <vt:lpstr>Crítica à Avaliação Trienal (2010-12)</vt:lpstr>
      <vt:lpstr>Crítica à Avaliação Trienal (2010-12)</vt:lpstr>
      <vt:lpstr>Proposta de Encaminhamento</vt:lpstr>
      <vt:lpstr>Questões a serem discutidas (lista inicial)</vt:lpstr>
      <vt:lpstr>Anexos</vt:lpstr>
      <vt:lpstr>Anexo 1 – Painel no WEI 2000</vt:lpstr>
      <vt:lpstr>WEI 2000: Histórico</vt:lpstr>
      <vt:lpstr>WEI 2000: Histórico</vt:lpstr>
      <vt:lpstr>WEI 2000: Histórico</vt:lpstr>
      <vt:lpstr>WEI 2000: Cursos Implantados ou em fase de implementação</vt:lpstr>
      <vt:lpstr>WEI 2000: Respostas ao Questionário</vt:lpstr>
      <vt:lpstr>WEI 2000: Análise Crítica</vt:lpstr>
      <vt:lpstr>WEI 2000: Parâmetros de Qualidade</vt:lpstr>
      <vt:lpstr>WEI 2000: Pontos positivos</vt:lpstr>
      <vt:lpstr>Anexo 2 – Regulamento da Avaliação Trienal 2007 – Programas/Cursos Profissionais</vt:lpstr>
      <vt:lpstr>Regulamento da Avaliação Trienal 2007</vt:lpstr>
      <vt:lpstr>Regulamento da Avaliação Trienal 2007</vt:lpstr>
      <vt:lpstr>Anexo 3 – Portaria Normativa/MEC no. 17 (28/12/09)</vt:lpstr>
      <vt:lpstr>Portaria Normativa/MEC no. 17 (28/12/09)</vt:lpstr>
      <vt:lpstr>Portaria Normativa/MEC no. 17 (28/12/09)</vt:lpstr>
      <vt:lpstr>Portaria Normativa/MEC no. 17 (28/12/09)</vt:lpstr>
      <vt:lpstr>Portaria Normativa/MEC no. 17 (28/12/09)</vt:lpstr>
      <vt:lpstr>Portaria Normativa/MEC no. 17 (28/12/09)</vt:lpstr>
      <vt:lpstr>Portaria Normativa/MEC no. 17 (28/12/09)</vt:lpstr>
      <vt:lpstr>Portaria Normativa/MEC no. 17 (28/12/09)</vt:lpstr>
      <vt:lpstr>Anexo 4 – Orientações para Novos APCNs - 2012</vt:lpstr>
      <vt:lpstr>Orientações para Novos APCNs – 2012</vt:lpstr>
      <vt:lpstr>Orientações para Novos APCNs – 2012</vt:lpstr>
      <vt:lpstr>Orientações para Novos APCNs – 2012</vt:lpstr>
      <vt:lpstr>Anexo 5 – Documento de Área – 2013 </vt:lpstr>
      <vt:lpstr>Documento de Área 2013</vt:lpstr>
      <vt:lpstr>Documento de Área 2013</vt:lpstr>
      <vt:lpstr>Documento de Área 2013</vt:lpstr>
      <vt:lpstr>Documento de Área 2013</vt:lpstr>
      <vt:lpstr>Documento de Área 2013</vt:lpstr>
      <vt:lpstr>Documento de Área 2013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Tomaz de Aquino dos Santos Junior</dc:creator>
  <cp:lastModifiedBy>suruagy</cp:lastModifiedBy>
  <cp:revision>126</cp:revision>
  <cp:lastPrinted>2014-07-17T18:43:11Z</cp:lastPrinted>
  <dcterms:created xsi:type="dcterms:W3CDTF">2013-08-09T12:44:12Z</dcterms:created>
  <dcterms:modified xsi:type="dcterms:W3CDTF">2014-07-25T14:03:18Z</dcterms:modified>
</cp:coreProperties>
</file>